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71" r:id="rId14"/>
    <p:sldId id="268" r:id="rId15"/>
    <p:sldId id="269" r:id="rId16"/>
    <p:sldId id="270" r:id="rId17"/>
    <p:sldId id="275" r:id="rId18"/>
    <p:sldId id="272" r:id="rId19"/>
    <p:sldId id="273" r:id="rId20"/>
    <p:sldId id="274" r:id="rId21"/>
    <p:sldId id="276" r:id="rId22"/>
    <p:sldId id="277"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震涛 刘" initials="震涛" lastIdx="1" clrIdx="0">
    <p:extLst>
      <p:ext uri="{19B8F6BF-5375-455C-9EA6-DF929625EA0E}">
        <p15:presenceInfo xmlns:p15="http://schemas.microsoft.com/office/powerpoint/2012/main" userId="ea8580ebbf0dfd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76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6483" autoAdjust="0"/>
  </p:normalViewPr>
  <p:slideViewPr>
    <p:cSldViewPr snapToGrid="0">
      <p:cViewPr>
        <p:scale>
          <a:sx n="75" d="100"/>
          <a:sy n="75" d="100"/>
        </p:scale>
        <p:origin x="93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3E9D7-A34B-4C16-A06B-DA5A53ECCF7E}" type="datetimeFigureOut">
              <a:rPr lang="zh-CN" altLang="en-US" smtClean="0"/>
              <a:t>2022/5/1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14680-35DB-4142-A24A-BFAC2D4C79BA}" type="slidenum">
              <a:rPr lang="zh-CN" altLang="en-US" smtClean="0"/>
              <a:t>‹#›</a:t>
            </a:fld>
            <a:endParaRPr lang="zh-CN" altLang="en-US"/>
          </a:p>
        </p:txBody>
      </p:sp>
    </p:spTree>
    <p:extLst>
      <p:ext uri="{BB962C8B-B14F-4D97-AF65-F5344CB8AC3E}">
        <p14:creationId xmlns:p14="http://schemas.microsoft.com/office/powerpoint/2010/main" val="254761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3</a:t>
            </a:fld>
            <a:endParaRPr lang="zh-CN" altLang="en-US"/>
          </a:p>
        </p:txBody>
      </p:sp>
    </p:spTree>
    <p:extLst>
      <p:ext uri="{BB962C8B-B14F-4D97-AF65-F5344CB8AC3E}">
        <p14:creationId xmlns:p14="http://schemas.microsoft.com/office/powerpoint/2010/main" val="277882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Shapiro-Wilk test</a:t>
            </a:r>
            <a:r>
              <a:rPr lang="en-US" altLang="zh-CN" sz="1200" dirty="0">
                <a:latin typeface="Calibri" panose="020F0502020204030204" pitchFamily="34" charset="0"/>
                <a:cs typeface="Calibri" panose="020F0502020204030204" pitchFamily="34" charset="0"/>
              </a:rPr>
              <a:t>:</a:t>
            </a:r>
          </a:p>
          <a:p>
            <a:r>
              <a:rPr lang="en-US" altLang="zh-CN" sz="1800" dirty="0">
                <a:solidFill>
                  <a:srgbClr val="000000"/>
                </a:solidFill>
                <a:effectLst/>
                <a:latin typeface="NimbusRomNo9L-Regu"/>
              </a:rPr>
              <a:t>[1] S. S. Shapiro and M. B. Wilk, “An analysis of variance test for normality (complete samples),” </a:t>
            </a:r>
            <a:r>
              <a:rPr lang="en-US" altLang="zh-CN" sz="1800" i="1" dirty="0" err="1">
                <a:solidFill>
                  <a:srgbClr val="000000"/>
                </a:solidFill>
                <a:effectLst/>
                <a:latin typeface="NimbusRomNo9L-ReguItal"/>
              </a:rPr>
              <a:t>Biometrika</a:t>
            </a:r>
            <a:r>
              <a:rPr lang="en-US" altLang="zh-CN" sz="1800" dirty="0">
                <a:solidFill>
                  <a:srgbClr val="000000"/>
                </a:solidFill>
                <a:effectLst/>
                <a:latin typeface="NimbusRomNo9L-Regu"/>
              </a:rPr>
              <a:t>, vol. 52, pp. 591– 611, 1965.</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12</a:t>
            </a:fld>
            <a:endParaRPr lang="zh-CN" altLang="en-US"/>
          </a:p>
        </p:txBody>
      </p:sp>
    </p:spTree>
    <p:extLst>
      <p:ext uri="{BB962C8B-B14F-4D97-AF65-F5344CB8AC3E}">
        <p14:creationId xmlns:p14="http://schemas.microsoft.com/office/powerpoint/2010/main" val="2589265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13</a:t>
            </a:fld>
            <a:endParaRPr lang="zh-CN" altLang="en-US"/>
          </a:p>
        </p:txBody>
      </p:sp>
    </p:spTree>
    <p:extLst>
      <p:ext uri="{BB962C8B-B14F-4D97-AF65-F5344CB8AC3E}">
        <p14:creationId xmlns:p14="http://schemas.microsoft.com/office/powerpoint/2010/main" val="179701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14</a:t>
            </a:fld>
            <a:endParaRPr lang="zh-CN" altLang="en-US"/>
          </a:p>
        </p:txBody>
      </p:sp>
    </p:spTree>
    <p:extLst>
      <p:ext uri="{BB962C8B-B14F-4D97-AF65-F5344CB8AC3E}">
        <p14:creationId xmlns:p14="http://schemas.microsoft.com/office/powerpoint/2010/main" val="23682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VLT dataset</a:t>
            </a:r>
            <a:r>
              <a:rPr lang="en-US" altLang="zh-CN" dirty="0"/>
              <a:t>: </a:t>
            </a:r>
          </a:p>
          <a:p>
            <a:r>
              <a:rPr lang="en-US" altLang="zh-CN" sz="1800" dirty="0">
                <a:solidFill>
                  <a:srgbClr val="000000"/>
                </a:solidFill>
                <a:effectLst/>
                <a:latin typeface="NimbusRomNo9L-Regu"/>
              </a:rPr>
              <a:t>[1] N. Ye, K. Wolski, and R. K.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“Predicting visible image differences under varying display brightness and viewing distance,” in </a:t>
            </a:r>
            <a:r>
              <a:rPr lang="en-US" altLang="zh-CN" sz="1800" i="1" dirty="0">
                <a:solidFill>
                  <a:srgbClr val="000000"/>
                </a:solidFill>
                <a:effectLst/>
                <a:latin typeface="NimbusRomNo9L-ReguItal"/>
              </a:rPr>
              <a:t>2019 IEEE/CVF Conference on Computer Vision and Pattern Recognition (CVPR)</a:t>
            </a:r>
            <a:r>
              <a:rPr lang="en-US" altLang="zh-CN" sz="1800" dirty="0">
                <a:solidFill>
                  <a:srgbClr val="000000"/>
                </a:solidFill>
                <a:effectLst/>
                <a:latin typeface="NimbusRomNo9L-Regu"/>
              </a:rPr>
              <a:t>, 2019, pp. 5429–5437.</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15</a:t>
            </a:fld>
            <a:endParaRPr lang="zh-CN" altLang="en-US"/>
          </a:p>
        </p:txBody>
      </p:sp>
    </p:spTree>
    <p:extLst>
      <p:ext uri="{BB962C8B-B14F-4D97-AF65-F5344CB8AC3E}">
        <p14:creationId xmlns:p14="http://schemas.microsoft.com/office/powerpoint/2010/main" val="83507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HDR-VDP 2.2</a:t>
            </a:r>
            <a:r>
              <a:rPr lang="en-US" altLang="zh-CN" dirty="0"/>
              <a:t>:</a:t>
            </a:r>
          </a:p>
          <a:p>
            <a:r>
              <a:rPr lang="en-US" altLang="zh-CN" dirty="0"/>
              <a:t>[1] </a:t>
            </a:r>
            <a:r>
              <a:rPr lang="en-US" altLang="zh-CN" sz="1800" dirty="0">
                <a:solidFill>
                  <a:srgbClr val="000000"/>
                </a:solidFill>
                <a:effectLst/>
                <a:latin typeface="NimbusRomNo9L-Regu"/>
              </a:rPr>
              <a:t>R.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K. J. Kim, A. G. Rempel, and W. Heidrich, “HDR</a:t>
            </a:r>
            <a:r>
              <a:rPr lang="en-US" altLang="zh-CN" sz="1200" dirty="0">
                <a:solidFill>
                  <a:schemeClr val="tx1"/>
                </a:solidFill>
                <a:effectLst/>
                <a:latin typeface="+mn-lt"/>
              </a:rPr>
              <a:t> </a:t>
            </a:r>
            <a:r>
              <a:rPr lang="en-US" altLang="zh-CN" sz="1800" dirty="0">
                <a:solidFill>
                  <a:srgbClr val="000000"/>
                </a:solidFill>
                <a:effectLst/>
                <a:latin typeface="NimbusRomNo9L-Regu"/>
              </a:rPr>
              <a:t>VDP-2: a calibrated visual metric for visibility and quality predictions in all luminance conditions,” </a:t>
            </a:r>
            <a:r>
              <a:rPr lang="en-US" altLang="zh-CN" sz="1800" i="1" dirty="0">
                <a:solidFill>
                  <a:srgbClr val="000000"/>
                </a:solidFill>
                <a:effectLst/>
                <a:latin typeface="NimbusRomNo9L-ReguItal"/>
              </a:rPr>
              <a:t>ACM Transactions on Graphics</a:t>
            </a:r>
            <a:r>
              <a:rPr lang="en-US" altLang="zh-CN" sz="1800" dirty="0">
                <a:solidFill>
                  <a:srgbClr val="000000"/>
                </a:solidFill>
                <a:effectLst/>
                <a:latin typeface="NimbusRomNo9L-Regu"/>
              </a:rPr>
              <a:t>, vol. 30, no. 4, pp. 1–14, 2011. </a:t>
            </a:r>
            <a:endParaRPr lang="en-US" altLang="zh-CN" dirty="0"/>
          </a:p>
          <a:p>
            <a:r>
              <a:rPr lang="en-US" altLang="zh-CN" dirty="0"/>
              <a:t>[2] </a:t>
            </a:r>
            <a:r>
              <a:rPr lang="en-US" altLang="zh-CN" sz="1800" dirty="0">
                <a:solidFill>
                  <a:srgbClr val="000000"/>
                </a:solidFill>
                <a:effectLst/>
                <a:latin typeface="NimbusRomNo9L-Regu"/>
              </a:rPr>
              <a:t>M. </a:t>
            </a:r>
            <a:r>
              <a:rPr lang="en-US" altLang="zh-CN" sz="1800" dirty="0" err="1">
                <a:solidFill>
                  <a:srgbClr val="000000"/>
                </a:solidFill>
                <a:effectLst/>
                <a:latin typeface="NimbusRomNo9L-Regu"/>
              </a:rPr>
              <a:t>Narwaria</a:t>
            </a:r>
            <a:r>
              <a:rPr lang="en-US" altLang="zh-CN" sz="1800" dirty="0">
                <a:solidFill>
                  <a:srgbClr val="000000"/>
                </a:solidFill>
                <a:effectLst/>
                <a:latin typeface="NimbusRomNo9L-Regu"/>
              </a:rPr>
              <a:t>, R. K.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M. Silva, and P. L. </a:t>
            </a:r>
            <a:r>
              <a:rPr lang="en-US" altLang="zh-CN" sz="1800" dirty="0" err="1">
                <a:solidFill>
                  <a:srgbClr val="000000"/>
                </a:solidFill>
                <a:effectLst/>
                <a:latin typeface="NimbusRomNo9L-Regu"/>
              </a:rPr>
              <a:t>Callet</a:t>
            </a:r>
            <a:r>
              <a:rPr lang="en-US" altLang="zh-CN" sz="1800" dirty="0">
                <a:solidFill>
                  <a:srgbClr val="000000"/>
                </a:solidFill>
                <a:effectLst/>
                <a:latin typeface="NimbusRomNo9L-Regu"/>
              </a:rPr>
              <a:t>, “HDR</a:t>
            </a:r>
            <a:r>
              <a:rPr lang="en-US" altLang="zh-CN" sz="1200" dirty="0">
                <a:solidFill>
                  <a:schemeClr val="tx1"/>
                </a:solidFill>
                <a:effectLst/>
                <a:latin typeface="+mn-lt"/>
              </a:rPr>
              <a:t> </a:t>
            </a:r>
            <a:r>
              <a:rPr lang="en-US" altLang="zh-CN" sz="1800" dirty="0">
                <a:solidFill>
                  <a:srgbClr val="000000"/>
                </a:solidFill>
                <a:effectLst/>
                <a:latin typeface="NimbusRomNo9L-Regu"/>
              </a:rPr>
              <a:t>VDP-2.2: a calibrated method for objective quality prediction of high-dynamic range and standard images,” </a:t>
            </a:r>
            <a:r>
              <a:rPr lang="en-US" altLang="zh-CN" sz="1800" i="1" dirty="0">
                <a:solidFill>
                  <a:srgbClr val="000000"/>
                </a:solidFill>
                <a:effectLst/>
                <a:latin typeface="NimbusRomNo9L-ReguItal"/>
              </a:rPr>
              <a:t>Journal of Electronic Imaging</a:t>
            </a:r>
            <a:r>
              <a:rPr lang="en-US" altLang="zh-CN" sz="1800" dirty="0">
                <a:solidFill>
                  <a:srgbClr val="000000"/>
                </a:solidFill>
                <a:effectLst/>
                <a:latin typeface="NimbusRomNo9L-Regu"/>
              </a:rPr>
              <a:t>, vol. 24, no. 1, p. 010501, 2014.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16</a:t>
            </a:fld>
            <a:endParaRPr lang="zh-CN" altLang="en-US"/>
          </a:p>
        </p:txBody>
      </p:sp>
    </p:spTree>
    <p:extLst>
      <p:ext uri="{BB962C8B-B14F-4D97-AF65-F5344CB8AC3E}">
        <p14:creationId xmlns:p14="http://schemas.microsoft.com/office/powerpoint/2010/main" val="252018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17</a:t>
            </a:fld>
            <a:endParaRPr lang="zh-CN" altLang="en-US"/>
          </a:p>
        </p:txBody>
      </p:sp>
    </p:spTree>
    <p:extLst>
      <p:ext uri="{BB962C8B-B14F-4D97-AF65-F5344CB8AC3E}">
        <p14:creationId xmlns:p14="http://schemas.microsoft.com/office/powerpoint/2010/main" val="75523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18</a:t>
            </a:fld>
            <a:endParaRPr lang="zh-CN" altLang="en-US"/>
          </a:p>
        </p:txBody>
      </p:sp>
    </p:spTree>
    <p:extLst>
      <p:ext uri="{BB962C8B-B14F-4D97-AF65-F5344CB8AC3E}">
        <p14:creationId xmlns:p14="http://schemas.microsoft.com/office/powerpoint/2010/main" val="273065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19</a:t>
            </a:fld>
            <a:endParaRPr lang="zh-CN" altLang="en-US"/>
          </a:p>
        </p:txBody>
      </p:sp>
    </p:spTree>
    <p:extLst>
      <p:ext uri="{BB962C8B-B14F-4D97-AF65-F5344CB8AC3E}">
        <p14:creationId xmlns:p14="http://schemas.microsoft.com/office/powerpoint/2010/main" val="103516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20</a:t>
            </a:fld>
            <a:endParaRPr lang="zh-CN" altLang="en-US"/>
          </a:p>
        </p:txBody>
      </p:sp>
    </p:spTree>
    <p:extLst>
      <p:ext uri="{BB962C8B-B14F-4D97-AF65-F5344CB8AC3E}">
        <p14:creationId xmlns:p14="http://schemas.microsoft.com/office/powerpoint/2010/main" val="339187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21</a:t>
            </a:fld>
            <a:endParaRPr lang="zh-CN" altLang="en-US"/>
          </a:p>
        </p:txBody>
      </p:sp>
    </p:spTree>
    <p:extLst>
      <p:ext uri="{BB962C8B-B14F-4D97-AF65-F5344CB8AC3E}">
        <p14:creationId xmlns:p14="http://schemas.microsoft.com/office/powerpoint/2010/main" val="315761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4</a:t>
            </a:fld>
            <a:endParaRPr lang="zh-CN" altLang="en-US"/>
          </a:p>
        </p:txBody>
      </p:sp>
    </p:spTree>
    <p:extLst>
      <p:ext uri="{BB962C8B-B14F-4D97-AF65-F5344CB8AC3E}">
        <p14:creationId xmlns:p14="http://schemas.microsoft.com/office/powerpoint/2010/main" val="4357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Wu2017:</a:t>
            </a:r>
          </a:p>
          <a:p>
            <a:r>
              <a:rPr lang="en-US" altLang="zh-CN" sz="1800" dirty="0">
                <a:solidFill>
                  <a:srgbClr val="000000"/>
                </a:solidFill>
                <a:effectLst/>
                <a:latin typeface="NimbusRomNo9L-Regu"/>
              </a:rPr>
              <a:t>[1] J. Wu, L. Li, W. Dong, G. Shi, W. Lin, and C.-C. J. </a:t>
            </a:r>
            <a:r>
              <a:rPr lang="en-US" altLang="zh-CN" sz="1800" dirty="0" err="1">
                <a:solidFill>
                  <a:srgbClr val="000000"/>
                </a:solidFill>
                <a:effectLst/>
                <a:latin typeface="NimbusRomNo9L-Regu"/>
              </a:rPr>
              <a:t>Kuo</a:t>
            </a:r>
            <a:r>
              <a:rPr lang="en-US" altLang="zh-CN" sz="1800" dirty="0">
                <a:solidFill>
                  <a:srgbClr val="000000"/>
                </a:solidFill>
                <a:effectLst/>
                <a:latin typeface="NimbusRomNo9L-Regu"/>
              </a:rPr>
              <a:t>, “Enhanced just noticeable difference model for images with pattern complexity,” </a:t>
            </a:r>
            <a:r>
              <a:rPr lang="en-US" altLang="zh-CN" sz="1800" i="1" dirty="0">
                <a:solidFill>
                  <a:srgbClr val="000000"/>
                </a:solidFill>
                <a:effectLst/>
                <a:latin typeface="NimbusRomNo9L-ReguItal"/>
              </a:rPr>
              <a:t>IEEE Transactions on Image Processing</a:t>
            </a:r>
            <a:r>
              <a:rPr lang="en-US" altLang="zh-CN" sz="1800" dirty="0">
                <a:solidFill>
                  <a:srgbClr val="000000"/>
                </a:solidFill>
                <a:effectLst/>
                <a:latin typeface="NimbusRomNo9L-Regu"/>
              </a:rPr>
              <a:t>, vol. 26, no. 6, pp. 2682–2693, 2017.</a:t>
            </a:r>
            <a:endParaRPr lang="zh-CN" altLang="en-US"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22</a:t>
            </a:fld>
            <a:endParaRPr lang="zh-CN" altLang="en-US"/>
          </a:p>
        </p:txBody>
      </p:sp>
    </p:spTree>
    <p:extLst>
      <p:ext uri="{BB962C8B-B14F-4D97-AF65-F5344CB8AC3E}">
        <p14:creationId xmlns:p14="http://schemas.microsoft.com/office/powerpoint/2010/main" val="139982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23</a:t>
            </a:fld>
            <a:endParaRPr lang="zh-CN" altLang="en-US"/>
          </a:p>
        </p:txBody>
      </p:sp>
    </p:spTree>
    <p:extLst>
      <p:ext uri="{BB962C8B-B14F-4D97-AF65-F5344CB8AC3E}">
        <p14:creationId xmlns:p14="http://schemas.microsoft.com/office/powerpoint/2010/main" val="259944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24</a:t>
            </a:fld>
            <a:endParaRPr lang="zh-CN" altLang="en-US"/>
          </a:p>
        </p:txBody>
      </p:sp>
    </p:spTree>
    <p:extLst>
      <p:ext uri="{BB962C8B-B14F-4D97-AF65-F5344CB8AC3E}">
        <p14:creationId xmlns:p14="http://schemas.microsoft.com/office/powerpoint/2010/main" val="347502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25</a:t>
            </a:fld>
            <a:endParaRPr lang="zh-CN" altLang="en-US"/>
          </a:p>
        </p:txBody>
      </p:sp>
    </p:spTree>
    <p:extLst>
      <p:ext uri="{BB962C8B-B14F-4D97-AF65-F5344CB8AC3E}">
        <p14:creationId xmlns:p14="http://schemas.microsoft.com/office/powerpoint/2010/main" val="2278164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5</a:t>
            </a:fld>
            <a:endParaRPr lang="zh-CN" altLang="en-US"/>
          </a:p>
        </p:txBody>
      </p:sp>
    </p:spTree>
    <p:extLst>
      <p:ext uri="{BB962C8B-B14F-4D97-AF65-F5344CB8AC3E}">
        <p14:creationId xmlns:p14="http://schemas.microsoft.com/office/powerpoint/2010/main" val="248990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6</a:t>
            </a:fld>
            <a:endParaRPr lang="zh-CN" altLang="en-US"/>
          </a:p>
        </p:txBody>
      </p:sp>
    </p:spTree>
    <p:extLst>
      <p:ext uri="{BB962C8B-B14F-4D97-AF65-F5344CB8AC3E}">
        <p14:creationId xmlns:p14="http://schemas.microsoft.com/office/powerpoint/2010/main" val="171685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7</a:t>
            </a:fld>
            <a:endParaRPr lang="zh-CN" altLang="en-US"/>
          </a:p>
        </p:txBody>
      </p:sp>
    </p:spTree>
    <p:extLst>
      <p:ext uri="{BB962C8B-B14F-4D97-AF65-F5344CB8AC3E}">
        <p14:creationId xmlns:p14="http://schemas.microsoft.com/office/powerpoint/2010/main" val="374470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8</a:t>
            </a:fld>
            <a:endParaRPr lang="zh-CN" altLang="en-US"/>
          </a:p>
        </p:txBody>
      </p:sp>
    </p:spTree>
    <p:extLst>
      <p:ext uri="{BB962C8B-B14F-4D97-AF65-F5344CB8AC3E}">
        <p14:creationId xmlns:p14="http://schemas.microsoft.com/office/powerpoint/2010/main" val="51718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9</a:t>
            </a:fld>
            <a:endParaRPr lang="zh-CN" altLang="en-US"/>
          </a:p>
        </p:txBody>
      </p:sp>
    </p:spTree>
    <p:extLst>
      <p:ext uri="{BB962C8B-B14F-4D97-AF65-F5344CB8AC3E}">
        <p14:creationId xmlns:p14="http://schemas.microsoft.com/office/powerpoint/2010/main" val="24560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10</a:t>
            </a:fld>
            <a:endParaRPr lang="zh-CN" altLang="en-US"/>
          </a:p>
        </p:txBody>
      </p:sp>
    </p:spTree>
    <p:extLst>
      <p:ext uri="{BB962C8B-B14F-4D97-AF65-F5344CB8AC3E}">
        <p14:creationId xmlns:p14="http://schemas.microsoft.com/office/powerpoint/2010/main" val="286880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DIV2K</a:t>
            </a:r>
            <a:r>
              <a:rPr lang="en-US" altLang="zh-CN" sz="1200" dirty="0">
                <a:latin typeface="Calibri" panose="020F0502020204030204" pitchFamily="34" charset="0"/>
                <a:cs typeface="Calibri" panose="020F0502020204030204" pitchFamily="34" charset="0"/>
              </a:rPr>
              <a:t>:</a:t>
            </a:r>
          </a:p>
          <a:p>
            <a:r>
              <a:rPr lang="en-US" altLang="zh-CN" sz="1200" dirty="0">
                <a:latin typeface="Calibri" panose="020F0502020204030204" pitchFamily="34" charset="0"/>
                <a:cs typeface="Calibri" panose="020F0502020204030204" pitchFamily="34" charset="0"/>
              </a:rPr>
              <a:t>[1] </a:t>
            </a:r>
            <a:r>
              <a:rPr lang="en-US" altLang="zh-CN" sz="1800" dirty="0">
                <a:solidFill>
                  <a:srgbClr val="000000"/>
                </a:solidFill>
                <a:effectLst/>
                <a:latin typeface="NimbusRomNo9L-Regu"/>
              </a:rPr>
              <a:t>R. </a:t>
            </a:r>
            <a:r>
              <a:rPr lang="en-US" altLang="zh-CN" sz="1800" dirty="0" err="1">
                <a:solidFill>
                  <a:srgbClr val="000000"/>
                </a:solidFill>
                <a:effectLst/>
                <a:latin typeface="NimbusRomNo9L-Regu"/>
              </a:rPr>
              <a:t>Timofte</a:t>
            </a:r>
            <a:r>
              <a:rPr lang="en-US" altLang="zh-CN" sz="1800" dirty="0">
                <a:solidFill>
                  <a:srgbClr val="000000"/>
                </a:solidFill>
                <a:effectLst/>
                <a:latin typeface="NimbusRomNo9L-Regu"/>
              </a:rPr>
              <a:t> et al., “NTIRE 2017 challenge on single image super-resolution: Methods and results,” in </a:t>
            </a:r>
            <a:r>
              <a:rPr lang="en-US" altLang="zh-CN" sz="1800" i="1" dirty="0">
                <a:solidFill>
                  <a:srgbClr val="000000"/>
                </a:solidFill>
                <a:effectLst/>
                <a:latin typeface="NimbusRomNo9L-ReguItal"/>
              </a:rPr>
              <a:t>2017 IEEE Conference on Computer Vision and Pattern Recognition Workshops (CVPRW)</a:t>
            </a:r>
            <a:r>
              <a:rPr lang="en-US" altLang="zh-CN" sz="1800" dirty="0">
                <a:solidFill>
                  <a:srgbClr val="000000"/>
                </a:solidFill>
                <a:effectLst/>
                <a:latin typeface="NimbusRomNo9L-Regu"/>
              </a:rPr>
              <a:t>, 2017, pp. 1110–1121.</a:t>
            </a:r>
          </a:p>
          <a:p>
            <a:r>
              <a:rPr lang="en-US" altLang="zh-CN" sz="1800" dirty="0">
                <a:solidFill>
                  <a:srgbClr val="000000"/>
                </a:solidFill>
                <a:effectLst/>
                <a:latin typeface="NimbusRomNo9L-Regu"/>
              </a:rPr>
              <a:t>[2] E. </a:t>
            </a:r>
            <a:r>
              <a:rPr lang="en-US" altLang="zh-CN" sz="1800" dirty="0" err="1">
                <a:solidFill>
                  <a:srgbClr val="000000"/>
                </a:solidFill>
                <a:effectLst/>
                <a:latin typeface="NimbusRomNo9L-Regu"/>
              </a:rPr>
              <a:t>Agustsson</a:t>
            </a:r>
            <a:r>
              <a:rPr lang="en-US" altLang="zh-CN" sz="1800" dirty="0">
                <a:solidFill>
                  <a:srgbClr val="000000"/>
                </a:solidFill>
                <a:effectLst/>
                <a:latin typeface="NimbusRomNo9L-Regu"/>
              </a:rPr>
              <a:t> and R. </a:t>
            </a:r>
            <a:r>
              <a:rPr lang="en-US" altLang="zh-CN" sz="1800" dirty="0" err="1">
                <a:solidFill>
                  <a:srgbClr val="000000"/>
                </a:solidFill>
                <a:effectLst/>
                <a:latin typeface="NimbusRomNo9L-Regu"/>
              </a:rPr>
              <a:t>Timofte</a:t>
            </a:r>
            <a:r>
              <a:rPr lang="en-US" altLang="zh-CN" sz="1800" dirty="0">
                <a:solidFill>
                  <a:srgbClr val="000000"/>
                </a:solidFill>
                <a:effectLst/>
                <a:latin typeface="NimbusRomNo9L-Regu"/>
              </a:rPr>
              <a:t>, “NTIRE 2017 challenge on single image super-resolution: Dataset and study,” in </a:t>
            </a:r>
            <a:r>
              <a:rPr lang="en-US" altLang="zh-CN" sz="1800" i="1" dirty="0">
                <a:solidFill>
                  <a:srgbClr val="000000"/>
                </a:solidFill>
                <a:effectLst/>
                <a:latin typeface="NimbusRomNo9L-ReguItal"/>
              </a:rPr>
              <a:t>2017 IEEE Conference on Computer Vision and Pattern Recognition Workshops (CVPRW)</a:t>
            </a:r>
            <a:r>
              <a:rPr lang="en-US" altLang="zh-CN" sz="1800" dirty="0">
                <a:solidFill>
                  <a:srgbClr val="000000"/>
                </a:solidFill>
                <a:effectLst/>
                <a:latin typeface="NimbusRomNo9L-Regu"/>
              </a:rPr>
              <a:t>, 2017, pp. 1122–1131.</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11</a:t>
            </a:fld>
            <a:endParaRPr lang="zh-CN" altLang="en-US"/>
          </a:p>
        </p:txBody>
      </p:sp>
    </p:spTree>
    <p:extLst>
      <p:ext uri="{BB962C8B-B14F-4D97-AF65-F5344CB8AC3E}">
        <p14:creationId xmlns:p14="http://schemas.microsoft.com/office/powerpoint/2010/main" val="2395766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AFB4B-0D5A-4CF8-A649-5FC507C4D0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6DCF32-D434-48D0-A287-2ABEF568F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9E4C5C-78C7-4772-983F-1FD460544862}"/>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9EA5F5FE-1ABA-4E87-8A06-B7C23DCA58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C2967-CE2A-4D5D-A2E9-9AF7B80662A2}"/>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972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CD085-5AAE-4DFF-A8F8-43F2F3D8832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79A333-31B7-4326-B0E0-727874B1DC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423441-CE1A-40F9-BA71-EBC6A46FAA26}"/>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4970AE97-863A-4A34-8EF4-BF19E40D6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188594-264E-46DF-ACBD-8D847D445ACB}"/>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2851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223B4E-AC21-4ACE-A3AE-6C817A59A3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BC7F06-1D68-4BDB-8E75-72DE5E6FBA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D427A5-9B57-4CF8-B0F7-8452D2F68ABE}"/>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965D26E1-9025-4943-BDBF-7A39848CB2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BE2C4-2EFE-4474-830F-29971FBA52E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3518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633D2-8775-4952-A83A-EB6D17ECF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C5529F-3ABB-4847-B865-F9FFC9EE005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357250-72EA-417E-8431-554EBD406425}"/>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591829A5-98D1-42EE-8A57-081989C642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04743-A977-48F6-8734-DC79F41931F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1315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02D18-521E-4AFF-926A-0E80C619B5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ADF069-3C6A-4F58-A68B-B42CAC54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F936EE-5A5E-43EE-9F8B-7C19CF95C64F}"/>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8AE361E3-723A-49ED-9DDC-9C85A87133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E1B89C-236D-44E2-9275-2C8024FD264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91547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D7A68-5790-402F-9F5B-AEB10D4297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45B3C8-7E24-4BB7-94FA-F485CEBA66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32F2F8-FF71-4DAD-915B-585F457B69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3BC0E5-E53F-4B16-A2CB-F534BE988AC9}"/>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F6375408-281A-4798-B732-7F6487238F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3C9D14-6B1C-48BC-B663-A72D5BBAEFCD}"/>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8225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E5A7A-8A19-4648-AB41-CE0A69628D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94A1CE-E37F-4CDE-A6FC-3B5B8D105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A558BA-5056-458C-9E92-EE8431869A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0CF59D-0CC5-4376-A09B-4F81357C0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E02788-EC5C-4F3C-9D39-FFDE8FEE2F0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2B0CA7-48A0-4E90-AEF0-36A57B1BB563}"/>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8" name="页脚占位符 7">
            <a:extLst>
              <a:ext uri="{FF2B5EF4-FFF2-40B4-BE49-F238E27FC236}">
                <a16:creationId xmlns:a16="http://schemas.microsoft.com/office/drawing/2014/main" id="{5441AE1B-96A5-4D50-A121-6B9362C8CB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AAC448-F2CA-4562-984E-09878E8BD0D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5573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6CBCA-A124-417B-A458-CDFF9937C6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937A38-9749-4E49-B3B5-B82071C5A4C3}"/>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4" name="页脚占位符 3">
            <a:extLst>
              <a:ext uri="{FF2B5EF4-FFF2-40B4-BE49-F238E27FC236}">
                <a16:creationId xmlns:a16="http://schemas.microsoft.com/office/drawing/2014/main" id="{B8C5FC40-FA8D-4EEB-A684-493F44F279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6E4C57-8680-425D-B462-20A7E0D254B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738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07ADCA-F2D5-46E6-BDC9-237E4D62C911}"/>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3" name="页脚占位符 2">
            <a:extLst>
              <a:ext uri="{FF2B5EF4-FFF2-40B4-BE49-F238E27FC236}">
                <a16:creationId xmlns:a16="http://schemas.microsoft.com/office/drawing/2014/main" id="{C10CF548-6B47-4647-B3D7-91A6657BF17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54C2C8-A629-48FA-B262-8E07D7FA442E}"/>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640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25CF5-B8EC-4FC8-B429-AA8C42D4C6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D017D2-4CB3-4EEE-B059-C0D6B3BA58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DE2912-577D-4D63-8B36-0EFCE2345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762417-FC61-495B-A809-5481F30B764D}"/>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094CEC44-C33F-433C-B0C7-4C54AB10FF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F6B66-08DE-4E99-AC0A-FAF0FB4F0EE7}"/>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60361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DAF65-989A-4C9C-9C19-75670897C6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76DF760-4804-48CA-9582-46CEF08F6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647E78-7AC7-4566-BA6E-3668C2C40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18CD8C-CECC-4C55-97C8-19F2B94D602D}"/>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70BBD63F-CA4B-4F65-8E71-364F72C212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4047F8-56E2-4268-B59B-8DAFB5D720D6}"/>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6833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18CB7-3EBB-4720-9EA6-C79F1666E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48FE12-104A-4767-BDF6-EF4025F500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E84A6D-461E-420C-8F89-765C57CDB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2DDBA017-8DDD-40EF-9E3D-D48638BE09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7D0C71-D0D6-444A-A7B4-6EAFCF6FB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183366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23" Type="http://schemas.openxmlformats.org/officeDocument/2006/relationships/image" Target="../media/image26.png"/><Relationship Id="rId22"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8.emf"/><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02E82F64-EF1A-4431-9471-14DABB28FD42}"/>
              </a:ext>
            </a:extLst>
          </p:cNvPr>
          <p:cNvSpPr txBox="1"/>
          <p:nvPr/>
        </p:nvSpPr>
        <p:spPr>
          <a:xfrm>
            <a:off x="0" y="1095027"/>
            <a:ext cx="12192000" cy="4667945"/>
          </a:xfrm>
          <a:prstGeom prst="rect">
            <a:avLst/>
          </a:prstGeom>
          <a:noFill/>
        </p:spPr>
        <p:txBody>
          <a:bodyPr wrap="square" rtlCol="0">
            <a:spAutoFit/>
          </a:bodyPr>
          <a:lstStyle/>
          <a:p>
            <a:pPr algn="ctr"/>
            <a:r>
              <a:rPr lang="en-US" altLang="zh-CN" sz="36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Towards Top-Down Just Noticeable Difference Estimation of Natural Images</a:t>
            </a:r>
          </a:p>
          <a:p>
            <a:pPr algn="ctr"/>
            <a:endParaRPr lang="en-US" altLang="zh-CN" sz="32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IEEE Transactions on Image Processing,</a:t>
            </a:r>
            <a:r>
              <a:rPr lang="zh-CN" altLang="en-US"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2022</a:t>
            </a:r>
          </a:p>
          <a:p>
            <a:pPr algn="ctr"/>
            <a:endPar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Qiuping</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Jiang</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Zhentao</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Liu</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Shiqi</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Wang</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Feng Shao</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Weisi</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Lin</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a:t>
            </a: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1. Ningbo University, </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 City University of Hong Kong,</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 Nanyang Technological University</a:t>
            </a:r>
          </a:p>
        </p:txBody>
      </p:sp>
    </p:spTree>
    <p:extLst>
      <p:ext uri="{BB962C8B-B14F-4D97-AF65-F5344CB8AC3E}">
        <p14:creationId xmlns:p14="http://schemas.microsoft.com/office/powerpoint/2010/main" val="284549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9" name="文本框 28">
            <a:extLst>
              <a:ext uri="{FF2B5EF4-FFF2-40B4-BE49-F238E27FC236}">
                <a16:creationId xmlns:a16="http://schemas.microsoft.com/office/drawing/2014/main" id="{6F61F23D-F392-40EC-A8CB-4588CB2C3AC3}"/>
              </a:ext>
            </a:extLst>
          </p:cNvPr>
          <p:cNvSpPr txBox="1"/>
          <p:nvPr/>
        </p:nvSpPr>
        <p:spPr>
          <a:xfrm>
            <a:off x="709494" y="5675307"/>
            <a:ext cx="10611254" cy="707886"/>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For images with different contents, although their cumulative distribution curves have the same convergence tendency, their critical points that lead to sufficient visual information may be different.</a:t>
            </a:r>
            <a:endParaRPr lang="en-US" altLang="zh-CN" sz="2400"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9D88482B-3490-436E-8AED-87BD4143A2E1}"/>
              </a:ext>
            </a:extLst>
          </p:cNvPr>
          <p:cNvSpPr txBox="1"/>
          <p:nvPr/>
        </p:nvSpPr>
        <p:spPr>
          <a:xfrm>
            <a:off x="3359214" y="1318922"/>
            <a:ext cx="5737733" cy="400110"/>
          </a:xfrm>
          <a:prstGeom prst="rect">
            <a:avLst/>
          </a:prstGeom>
          <a:noFill/>
        </p:spPr>
        <p:txBody>
          <a:bodyPr wrap="square">
            <a:spAutoFit/>
          </a:bodyPr>
          <a:lstStyle/>
          <a:p>
            <a:r>
              <a:rPr lang="en-US" altLang="zh-CN" sz="2000" b="1" dirty="0"/>
              <a:t>Convergence Property of KLT Coefficient Energy</a:t>
            </a:r>
            <a:endParaRPr lang="zh-CN" altLang="en-US" sz="2000" b="1" dirty="0"/>
          </a:p>
        </p:txBody>
      </p:sp>
      <p:pic>
        <p:nvPicPr>
          <p:cNvPr id="4" name="图片 3">
            <a:extLst>
              <a:ext uri="{FF2B5EF4-FFF2-40B4-BE49-F238E27FC236}">
                <a16:creationId xmlns:a16="http://schemas.microsoft.com/office/drawing/2014/main" id="{C2629C7A-7F3C-E17D-5993-0F4459DBE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98" y="1755239"/>
            <a:ext cx="10449450" cy="3920068"/>
          </a:xfrm>
          <a:prstGeom prst="rect">
            <a:avLst/>
          </a:prstGeom>
        </p:spPr>
      </p:pic>
    </p:spTree>
    <p:extLst>
      <p:ext uri="{BB962C8B-B14F-4D97-AF65-F5344CB8AC3E}">
        <p14:creationId xmlns:p14="http://schemas.microsoft.com/office/powerpoint/2010/main" val="146033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p:sp>
        <p:nvSpPr>
          <p:cNvPr id="33" name="文本框 32">
            <a:extLst>
              <a:ext uri="{FF2B5EF4-FFF2-40B4-BE49-F238E27FC236}">
                <a16:creationId xmlns:a16="http://schemas.microsoft.com/office/drawing/2014/main" id="{3B5BECD3-9662-4192-8CE4-D3395810D60D}"/>
              </a:ext>
            </a:extLst>
          </p:cNvPr>
          <p:cNvSpPr txBox="1"/>
          <p:nvPr/>
        </p:nvSpPr>
        <p:spPr>
          <a:xfrm>
            <a:off x="469772" y="1904041"/>
            <a:ext cx="2686418"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500 images from DIV2K</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9889845-FBCF-453E-BA79-7BB0CF0EA4F1}"/>
                  </a:ext>
                </a:extLst>
              </p:cNvPr>
              <p:cNvSpPr txBox="1"/>
              <p:nvPr/>
            </p:nvSpPr>
            <p:spPr>
              <a:xfrm>
                <a:off x="4036965" y="1904041"/>
                <a:ext cx="797606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Reconstructed image using the first </a:t>
                </a:r>
                <a14:m>
                  <m:oMath xmlns:m="http://schemas.openxmlformats.org/officeDocument/2006/math">
                    <m:r>
                      <a:rPr lang="en-US" altLang="zh-CN" sz="2000" i="1" smtClean="0">
                        <a:latin typeface="Cambria Math" panose="02040503050406030204" pitchFamily="18" charset="0"/>
                      </a:rPr>
                      <m:t>𝑘</m:t>
                    </m:r>
                  </m:oMath>
                </a14:m>
                <a:r>
                  <a:rPr lang="en-US" altLang="zh-CN" sz="2000" dirty="0">
                    <a:latin typeface="Calibri" panose="020F0502020204030204" pitchFamily="34" charset="0"/>
                    <a:cs typeface="Calibri" panose="020F0502020204030204" pitchFamily="34" charset="0"/>
                  </a:rPr>
                  <a:t> spectral component, </a:t>
                </a:r>
                <a14:m>
                  <m:oMath xmlns:m="http://schemas.openxmlformats.org/officeDocument/2006/math">
                    <m:r>
                      <a:rPr lang="en-US" altLang="zh-CN" sz="2000" i="1">
                        <a:latin typeface="Cambria Math" panose="02040503050406030204" pitchFamily="18" charset="0"/>
                      </a:rPr>
                      <m:t>𝑘</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𝐾</m:t>
                    </m:r>
                  </m:oMath>
                </a14:m>
                <a:r>
                  <a:rPr lang="en-US" altLang="zh-CN" sz="2000" dirty="0">
                    <a:latin typeface="Calibri" panose="020F0502020204030204" pitchFamily="34" charset="0"/>
                    <a:cs typeface="Calibri" panose="020F0502020204030204" pitchFamily="34" charset="0"/>
                  </a:rPr>
                  <a:t> </a:t>
                </a:r>
              </a:p>
            </p:txBody>
          </p:sp>
        </mc:Choice>
        <mc:Fallback xmlns="">
          <p:sp>
            <p:nvSpPr>
              <p:cNvPr id="34" name="文本框 33">
                <a:extLst>
                  <a:ext uri="{FF2B5EF4-FFF2-40B4-BE49-F238E27FC236}">
                    <a16:creationId xmlns:a16="http://schemas.microsoft.com/office/drawing/2014/main" id="{89889845-FBCF-453E-BA79-7BB0CF0EA4F1}"/>
                  </a:ext>
                </a:extLst>
              </p:cNvPr>
              <p:cNvSpPr txBox="1">
                <a:spLocks noRot="1" noChangeAspect="1" noMove="1" noResize="1" noEditPoints="1" noAdjustHandles="1" noChangeArrowheads="1" noChangeShapeType="1" noTextEdit="1"/>
              </p:cNvSpPr>
              <p:nvPr/>
            </p:nvSpPr>
            <p:spPr>
              <a:xfrm>
                <a:off x="4036965" y="1904041"/>
                <a:ext cx="7976065" cy="400110"/>
              </a:xfrm>
              <a:prstGeom prst="rect">
                <a:avLst/>
              </a:prstGeom>
              <a:blipFill>
                <a:blip r:embed="rId8"/>
                <a:stretch>
                  <a:fillRect l="-764"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8F41DE3-DE12-4964-8989-D005E1DFB1B4}"/>
                  </a:ext>
                </a:extLst>
              </p:cNvPr>
              <p:cNvSpPr txBox="1"/>
              <p:nvPr/>
            </p:nvSpPr>
            <p:spPr>
              <a:xfrm>
                <a:off x="469772" y="4216609"/>
                <a:ext cx="11349864" cy="2521139"/>
              </a:xfrm>
              <a:prstGeom prst="rect">
                <a:avLst/>
              </a:prstGeom>
              <a:noFill/>
            </p:spPr>
            <p:txBody>
              <a:bodyPr wrap="square">
                <a:spAutoFit/>
              </a:bodyPr>
              <a:lstStyle/>
              <a:p>
                <a:pPr algn="just">
                  <a:lnSpc>
                    <a:spcPct val="150000"/>
                  </a:lnSpc>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𝑡h</m:t>
                        </m:r>
                      </m:sub>
                    </m:sSub>
                    <m:r>
                      <a:rPr lang="en-US" altLang="zh-CN" sz="2000" i="1">
                        <a:latin typeface="Cambria Math" panose="02040503050406030204" pitchFamily="18" charset="0"/>
                      </a:rPr>
                      <m:t> </m:t>
                    </m:r>
                  </m:oMath>
                </a14:m>
                <a:r>
                  <a:rPr lang="en-US" altLang="zh-CN" sz="2000" dirty="0">
                    <a:latin typeface="Calibri" panose="020F0502020204030204" pitchFamily="34" charset="0"/>
                    <a:cs typeface="Calibri" panose="020F0502020204030204" pitchFamily="34" charset="0"/>
                  </a:rPr>
                  <a:t>participant Compare </a:t>
                </a:r>
                <a14:m>
                  <m:oMath xmlns:m="http://schemas.openxmlformats.org/officeDocument/2006/math">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1</m:t>
                            </m:r>
                          </m:sup>
                        </m:sSubSup>
                      </m:e>
                    </m:d>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2</m:t>
                            </m:r>
                          </m:sup>
                        </m:sSubSup>
                      </m:e>
                    </m:d>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𝐾</m:t>
                            </m:r>
                          </m:sup>
                        </m:sSubSup>
                      </m:e>
                    </m:d>
                  </m:oMath>
                </a14:m>
                <a:r>
                  <a:rPr lang="en-US" altLang="zh-CN" sz="20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𝑘</m:t>
                            </m:r>
                          </m:sup>
                        </m:sSubSup>
                      </m:e>
                    </m:d>
                  </m:oMath>
                </a14:m>
                <a:r>
                  <a:rPr lang="en-US" altLang="zh-CN" sz="2000" dirty="0">
                    <a:latin typeface="Calibri" panose="020F0502020204030204" pitchFamily="34" charset="0"/>
                    <a:cs typeface="Calibri" panose="020F0502020204030204" pitchFamily="34" charset="0"/>
                  </a:rPr>
                  <a:t> no visible difference. Then critical point of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 given by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𝑡h</m:t>
                        </m:r>
                      </m:sub>
                    </m:sSub>
                    <m:r>
                      <a:rPr lang="en-US" altLang="zh-CN" sz="2000" i="1">
                        <a:latin typeface="Cambria Math" panose="02040503050406030204" pitchFamily="18" charset="0"/>
                      </a:rPr>
                      <m:t> </m:t>
                    </m:r>
                  </m:oMath>
                </a14:m>
                <a:r>
                  <a:rPr lang="en-US" altLang="zh-CN" sz="2000" dirty="0">
                    <a:latin typeface="Calibri" panose="020F0502020204030204" pitchFamily="34" charset="0"/>
                    <a:cs typeface="Calibri" panose="020F0502020204030204" pitchFamily="34" charset="0"/>
                  </a:rPr>
                  <a:t>participant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𝑜</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𝑛</m:t>
                        </m:r>
                      </m:sub>
                      <m:sup>
                        <m:r>
                          <a:rPr lang="en-US" altLang="zh-CN" sz="2000" b="0" i="1" smtClean="0">
                            <a:latin typeface="Cambria Math" panose="02040503050406030204" pitchFamily="18" charset="0"/>
                          </a:rPr>
                          <m:t>𝑚</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oMath>
                </a14:m>
                <a:r>
                  <a:rPr lang="en-US" altLang="zh-CN" sz="2000" dirty="0">
                    <a:latin typeface="Calibri" panose="020F0502020204030204" pitchFamily="34" charset="0"/>
                    <a:cs typeface="Calibri" panose="020F0502020204030204" pitchFamily="34" charset="0"/>
                  </a:rPr>
                  <a:t>. 60 users participate our experiment. Critical points of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a:t>
                </a:r>
                <a:r>
                  <a:rPr lang="en-US" altLang="zh-CN" sz="2000" dirty="0">
                    <a:cs typeface="Calibri" panose="020F0502020204030204" pitchFamily="34" charset="0"/>
                  </a:rPr>
                  <a:t>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en-US" altLang="zh-CN" sz="2000" b="1" i="0" smtClean="0">
                            <a:latin typeface="Cambria Math" panose="02040503050406030204" pitchFamily="18" charset="0"/>
                            <a:cs typeface="Calibri" panose="020F0502020204030204" pitchFamily="34" charset="0"/>
                          </a:rPr>
                          <m:t>𝐋</m:t>
                        </m:r>
                      </m:e>
                      <m:sub>
                        <m:r>
                          <a:rPr lang="en-US" altLang="zh-CN" sz="2000" b="0" i="1" smtClean="0">
                            <a:latin typeface="Cambria Math" panose="02040503050406030204" pitchFamily="18" charset="0"/>
                            <a:cs typeface="Calibri" panose="020F0502020204030204" pitchFamily="34" charset="0"/>
                          </a:rPr>
                          <m:t>𝑛</m:t>
                        </m:r>
                      </m:sub>
                    </m:sSub>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Sup>
                          <m:sSubSupPr>
                            <m:ctrlPr>
                              <a:rPr lang="en-US" altLang="zh-CN" sz="2000" b="0" i="1" smtClean="0">
                                <a:latin typeface="Cambria Math" panose="02040503050406030204" pitchFamily="18" charset="0"/>
                                <a:cs typeface="Calibri" panose="020F0502020204030204" pitchFamily="34" charset="0"/>
                              </a:rPr>
                            </m:ctrlPr>
                          </m:sSubSupPr>
                          <m:e>
                            <m:r>
                              <a:rPr lang="en-US" altLang="zh-CN" sz="2000" b="0" i="1" smtClean="0">
                                <a:latin typeface="Cambria Math" panose="02040503050406030204" pitchFamily="18" charset="0"/>
                                <a:cs typeface="Calibri" panose="020F0502020204030204" pitchFamily="34" charset="0"/>
                              </a:rPr>
                              <m:t>𝐿</m:t>
                            </m:r>
                          </m:e>
                          <m:sub>
                            <m:r>
                              <a:rPr lang="en-US" altLang="zh-CN" sz="2000" b="0" i="1" smtClean="0">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1</m:t>
                            </m:r>
                          </m:sup>
                        </m:sSubSup>
                        <m:r>
                          <a:rPr lang="en-US" altLang="zh-CN" sz="2000" b="0" i="1" smtClean="0">
                            <a:latin typeface="Cambria Math" panose="02040503050406030204" pitchFamily="18" charset="0"/>
                            <a:cs typeface="Calibri" panose="020F0502020204030204" pitchFamily="34" charset="0"/>
                          </a:rPr>
                          <m:t>,</m:t>
                        </m:r>
                        <m:sSubSup>
                          <m:sSubSupPr>
                            <m:ctrlPr>
                              <a:rPr lang="en-US" altLang="zh-CN" sz="2000" i="1">
                                <a:latin typeface="Cambria Math" panose="02040503050406030204" pitchFamily="18" charset="0"/>
                                <a:cs typeface="Calibri" panose="020F0502020204030204" pitchFamily="34" charset="0"/>
                              </a:rPr>
                            </m:ctrlPr>
                          </m:sSubSupPr>
                          <m:e>
                            <m:r>
                              <a:rPr lang="en-US" altLang="zh-CN" sz="2000" i="1">
                                <a:latin typeface="Cambria Math" panose="02040503050406030204" pitchFamily="18" charset="0"/>
                                <a:cs typeface="Calibri" panose="020F0502020204030204" pitchFamily="34" charset="0"/>
                              </a:rPr>
                              <m:t>𝐿</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2</m:t>
                            </m:r>
                          </m:sup>
                        </m:sSubSup>
                        <m:r>
                          <a:rPr lang="en-US" altLang="zh-CN" sz="2000" b="0" i="1" smtClean="0">
                            <a:latin typeface="Cambria Math" panose="02040503050406030204" pitchFamily="18" charset="0"/>
                            <a:cs typeface="Calibri" panose="020F0502020204030204" pitchFamily="34" charset="0"/>
                          </a:rPr>
                          <m:t>,…,</m:t>
                        </m:r>
                        <m:sSubSup>
                          <m:sSubSupPr>
                            <m:ctrlPr>
                              <a:rPr lang="en-US" altLang="zh-CN" sz="2000" i="1">
                                <a:latin typeface="Cambria Math" panose="02040503050406030204" pitchFamily="18" charset="0"/>
                                <a:cs typeface="Calibri" panose="020F0502020204030204" pitchFamily="34" charset="0"/>
                              </a:rPr>
                            </m:ctrlPr>
                          </m:sSubSupPr>
                          <m:e>
                            <m:r>
                              <a:rPr lang="en-US" altLang="zh-CN" sz="2000" i="1">
                                <a:latin typeface="Cambria Math" panose="02040503050406030204" pitchFamily="18" charset="0"/>
                                <a:cs typeface="Calibri" panose="020F0502020204030204" pitchFamily="34" charset="0"/>
                              </a:rPr>
                              <m:t>𝐿</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60</m:t>
                            </m:r>
                          </m:sup>
                        </m:sSubSup>
                      </m:e>
                    </m:d>
                  </m:oMath>
                </a14:m>
                <a:r>
                  <a:rPr lang="en-US" altLang="zh-CN" sz="2000" dirty="0">
                    <a:latin typeface="Calibri" panose="020F0502020204030204" pitchFamily="34" charset="0"/>
                    <a:cs typeface="Calibri" panose="020F0502020204030204" pitchFamily="34" charset="0"/>
                  </a:rPr>
                  <a:t>. Then we adopt the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3−</m:t>
                    </m:r>
                    <m:r>
                      <a:rPr lang="zh-CN" altLang="en-US" sz="2000" b="0" i="1" smtClean="0">
                        <a:latin typeface="Cambria Math" panose="02040503050406030204" pitchFamily="18" charset="0"/>
                        <a:cs typeface="Calibri" panose="020F0502020204030204" pitchFamily="34" charset="0"/>
                      </a:rPr>
                      <m:t>𝜎</m:t>
                    </m:r>
                  </m:oMath>
                </a14:m>
                <a:r>
                  <a:rPr lang="en-US" altLang="zh-CN" sz="2000" dirty="0">
                    <a:latin typeface="Calibri" panose="020F0502020204030204" pitchFamily="34" charset="0"/>
                    <a:cs typeface="Calibri" panose="020F0502020204030204" pitchFamily="34" charset="0"/>
                  </a:rPr>
                  <a:t> criterion to exclude the outliers and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Sub>
                  </m:oMath>
                </a14:m>
                <a:r>
                  <a:rPr lang="en-US" altLang="zh-CN" sz="2000" dirty="0">
                    <a:latin typeface="Calibri" panose="020F0502020204030204" pitchFamily="34" charset="0"/>
                    <a:cs typeface="Calibri" panose="020F0502020204030204" pitchFamily="34" charset="0"/>
                  </a:rPr>
                  <a:t> will be updated to </a:t>
                </a:r>
                <a14:m>
                  <m:oMath xmlns:m="http://schemas.openxmlformats.org/officeDocument/2006/math">
                    <m:sSubSup>
                      <m:sSubSupPr>
                        <m:ctrlPr>
                          <a:rPr lang="en-US" altLang="zh-CN" sz="2000" i="1">
                            <a:latin typeface="Cambria Math" panose="02040503050406030204" pitchFamily="18" charset="0"/>
                            <a:cs typeface="Calibri" panose="020F0502020204030204" pitchFamily="34" charset="0"/>
                          </a:rPr>
                        </m:ctrlPr>
                      </m:sSubSupPr>
                      <m:e>
                        <m:r>
                          <a:rPr lang="en-US" altLang="zh-CN" sz="2000" b="1" i="0">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m:t>
                        </m:r>
                      </m:sup>
                    </m:sSubSup>
                  </m:oMath>
                </a14:m>
                <a:r>
                  <a:rPr lang="en-US" altLang="zh-CN" sz="2000" dirty="0">
                    <a:latin typeface="Calibri" panose="020F0502020204030204" pitchFamily="34" charset="0"/>
                    <a:cs typeface="Calibri" panose="020F0502020204030204" pitchFamily="34" charset="0"/>
                  </a:rPr>
                  <a:t>. The mean value of </a:t>
                </a:r>
                <a14:m>
                  <m:oMath xmlns:m="http://schemas.openxmlformats.org/officeDocument/2006/math">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oMath>
                </a14:m>
                <a:r>
                  <a:rPr lang="en-US" altLang="zh-CN" sz="2000" dirty="0">
                    <a:latin typeface="Calibri" panose="020F0502020204030204" pitchFamily="34" charset="0"/>
                    <a:cs typeface="Calibri" panose="020F0502020204030204" pitchFamily="34" charset="0"/>
                  </a:rPr>
                  <a:t> is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zh-CN" altLang="en-US" sz="2000" i="1" smtClean="0">
                            <a:latin typeface="Cambria Math" panose="02040503050406030204" pitchFamily="18" charset="0"/>
                            <a:cs typeface="Calibri" panose="020F0502020204030204" pitchFamily="34" charset="0"/>
                          </a:rPr>
                          <m:t>𝜇</m:t>
                        </m:r>
                      </m:e>
                      <m:sub>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sub>
                    </m:sSub>
                  </m:oMath>
                </a14:m>
                <a:r>
                  <a:rPr lang="en-US" altLang="zh-CN" sz="2000" dirty="0">
                    <a:latin typeface="Calibri" panose="020F0502020204030204" pitchFamily="34" charset="0"/>
                    <a:cs typeface="Calibri" panose="020F0502020204030204" pitchFamily="34" charset="0"/>
                  </a:rPr>
                  <a:t>. Then we set the final critical point for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 as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𝐿</m:t>
                        </m:r>
                      </m:e>
                      <m:sub>
                        <m:r>
                          <a:rPr lang="en-US" altLang="zh-CN" sz="2000" b="0" i="1" smtClean="0">
                            <a:latin typeface="Cambria Math" panose="02040503050406030204" pitchFamily="18" charset="0"/>
                            <a:cs typeface="Calibri" panose="020F0502020204030204" pitchFamily="34" charset="0"/>
                          </a:rPr>
                          <m:t>𝑛</m:t>
                        </m:r>
                      </m:sub>
                    </m:sSub>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cs typeface="Calibri" panose="020F0502020204030204" pitchFamily="34" charset="0"/>
                              </a:rPr>
                            </m:ctrlPr>
                          </m:sSubPr>
                          <m:e>
                            <m:r>
                              <a:rPr lang="zh-CN" altLang="en-US" sz="2000" i="1">
                                <a:latin typeface="Cambria Math" panose="02040503050406030204" pitchFamily="18" charset="0"/>
                                <a:cs typeface="Calibri" panose="020F0502020204030204" pitchFamily="34" charset="0"/>
                              </a:rPr>
                              <m:t>𝜇</m:t>
                            </m:r>
                          </m:e>
                          <m:sub>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sub>
                        </m:sSub>
                      </m:e>
                    </m:d>
                  </m:oMath>
                </a14:m>
                <a:r>
                  <a:rPr lang="en-US" altLang="zh-CN" sz="2000" dirty="0">
                    <a:latin typeface="Calibri" panose="020F0502020204030204" pitchFamily="34" charset="0"/>
                    <a:cs typeface="Calibri" panose="020F0502020204030204" pitchFamily="34" charset="0"/>
                  </a:rPr>
                  <a:t>.</a:t>
                </a:r>
              </a:p>
            </p:txBody>
          </p:sp>
        </mc:Choice>
        <mc:Fallback xmlns="">
          <p:sp>
            <p:nvSpPr>
              <p:cNvPr id="61" name="文本框 60">
                <a:extLst>
                  <a:ext uri="{FF2B5EF4-FFF2-40B4-BE49-F238E27FC236}">
                    <a16:creationId xmlns:a16="http://schemas.microsoft.com/office/drawing/2014/main" id="{58F41DE3-DE12-4964-8989-D005E1DFB1B4}"/>
                  </a:ext>
                </a:extLst>
              </p:cNvPr>
              <p:cNvSpPr txBox="1">
                <a:spLocks noRot="1" noChangeAspect="1" noMove="1" noResize="1" noEditPoints="1" noAdjustHandles="1" noChangeArrowheads="1" noChangeShapeType="1" noTextEdit="1"/>
              </p:cNvSpPr>
              <p:nvPr/>
            </p:nvSpPr>
            <p:spPr>
              <a:xfrm>
                <a:off x="469772" y="4216609"/>
                <a:ext cx="11349864" cy="2521139"/>
              </a:xfrm>
              <a:prstGeom prst="rect">
                <a:avLst/>
              </a:prstGeom>
              <a:blipFill>
                <a:blip r:embed="rId22"/>
                <a:stretch>
                  <a:fillRect l="-537" r="-591" b="-193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50F6C55-7DEB-8975-01C7-21961023E4F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5153" y="2378194"/>
            <a:ext cx="11601694" cy="1944793"/>
          </a:xfrm>
          <a:prstGeom prst="rect">
            <a:avLst/>
          </a:prstGeom>
        </p:spPr>
      </p:pic>
    </p:spTree>
    <p:extLst>
      <p:ext uri="{BB962C8B-B14F-4D97-AF65-F5344CB8AC3E}">
        <p14:creationId xmlns:p14="http://schemas.microsoft.com/office/powerpoint/2010/main" val="387760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p:pic>
        <p:nvPicPr>
          <p:cNvPr id="44" name="图片 43">
            <a:extLst>
              <a:ext uri="{FF2B5EF4-FFF2-40B4-BE49-F238E27FC236}">
                <a16:creationId xmlns:a16="http://schemas.microsoft.com/office/drawing/2014/main" id="{F78BFFBB-BC9D-4029-B700-DF34542C1B9A}"/>
              </a:ext>
            </a:extLst>
          </p:cNvPr>
          <p:cNvPicPr>
            <a:picLocks noChangeAspect="1"/>
          </p:cNvPicPr>
          <p:nvPr/>
        </p:nvPicPr>
        <p:blipFill rotWithShape="1">
          <a:blip r:embed="rId4"/>
          <a:srcRect l="5466" t="4117" r="7103"/>
          <a:stretch/>
        </p:blipFill>
        <p:spPr>
          <a:xfrm>
            <a:off x="3300667" y="1682846"/>
            <a:ext cx="5393627" cy="3794333"/>
          </a:xfrm>
          <a:prstGeom prst="rect">
            <a:avLst/>
          </a:prstGeom>
        </p:spPr>
      </p:pic>
      <p:sp>
        <p:nvSpPr>
          <p:cNvPr id="45" name="文本框 44">
            <a:extLst>
              <a:ext uri="{FF2B5EF4-FFF2-40B4-BE49-F238E27FC236}">
                <a16:creationId xmlns:a16="http://schemas.microsoft.com/office/drawing/2014/main" id="{8D7D28D2-C6BA-4DB0-B837-8B84F7DEC0B6}"/>
              </a:ext>
            </a:extLst>
          </p:cNvPr>
          <p:cNvSpPr txBox="1"/>
          <p:nvPr/>
        </p:nvSpPr>
        <p:spPr>
          <a:xfrm>
            <a:off x="809625" y="5477179"/>
            <a:ext cx="10611254" cy="967957"/>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We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apply Shapiro-Wilk test to verify the normality of the votes distribution. 13 P-value &lt; 0.05. The votes distributions of most images conform to normal distribution.</a:t>
            </a:r>
          </a:p>
        </p:txBody>
      </p:sp>
    </p:spTree>
    <p:extLst>
      <p:ext uri="{BB962C8B-B14F-4D97-AF65-F5344CB8AC3E}">
        <p14:creationId xmlns:p14="http://schemas.microsoft.com/office/powerpoint/2010/main" val="94769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D7D28D2-C6BA-4DB0-B837-8B84F7DEC0B6}"/>
                  </a:ext>
                </a:extLst>
              </p:cNvPr>
              <p:cNvSpPr txBox="1"/>
              <p:nvPr/>
            </p:nvSpPr>
            <p:spPr>
              <a:xfrm>
                <a:off x="809625" y="5364968"/>
                <a:ext cx="10611254" cy="103445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We compute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𝑛</m:t>
                            </m:r>
                          </m:sub>
                        </m:sSub>
                      </m:sub>
                    </m:sSub>
                  </m:oMath>
                </a14:m>
                <a:r>
                  <a:rPr lang="en-US" altLang="zh-CN" sz="2000" dirty="0">
                    <a:latin typeface="Calibri" panose="020F0502020204030204" pitchFamily="34" charset="0"/>
                    <a:cs typeface="Calibri" panose="020F0502020204030204" pitchFamily="34" charset="0"/>
                  </a:rPr>
                  <a:t> for each original image and we obtain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𝐏</m:t>
                        </m:r>
                      </m:e>
                      <m:sub>
                        <m:r>
                          <a:rPr lang="en-US" altLang="zh-CN" sz="2000">
                            <a:latin typeface="Cambria Math" panose="02040503050406030204" pitchFamily="18" charset="0"/>
                            <a:cs typeface="Calibri" panose="020F0502020204030204" pitchFamily="34" charset="0"/>
                          </a:rPr>
                          <m:t>𝐿</m:t>
                        </m:r>
                      </m:sub>
                    </m:sSub>
                    <m:r>
                      <a:rPr lang="en-US" altLang="zh-CN" sz="2000">
                        <a:latin typeface="Cambria Math" panose="02040503050406030204" pitchFamily="18" charset="0"/>
                        <a:cs typeface="Calibri" panose="020F0502020204030204" pitchFamily="34" charset="0"/>
                      </a:rPr>
                      <m:t>=</m:t>
                    </m:r>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1</m:t>
                                </m:r>
                              </m:sub>
                            </m:sSub>
                          </m:sub>
                        </m:sSub>
                        <m:r>
                          <a:rPr lang="en-US" altLang="zh-CN" sz="200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2</m:t>
                                </m:r>
                              </m:sub>
                            </m:sSub>
                          </m:sub>
                        </m:sSub>
                        <m:r>
                          <a:rPr lang="en-US" altLang="zh-CN" sz="200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500</m:t>
                                </m:r>
                              </m:sub>
                            </m:sSub>
                          </m:sub>
                        </m:sSub>
                      </m:e>
                    </m:d>
                  </m:oMath>
                </a14:m>
                <a:r>
                  <a:rPr lang="en-US" altLang="zh-CN" sz="2000" dirty="0">
                    <a:latin typeface="Calibri" panose="020F0502020204030204" pitchFamily="34" charset="0"/>
                    <a:cs typeface="Calibri" panose="020F0502020204030204" pitchFamily="34" charset="0"/>
                  </a:rPr>
                  <a:t>. It can be well approximated by Weibull distribution. Given an input image,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𝐿</m:t>
                    </m:r>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f>
                          <m:fPr>
                            <m:ctrlPr>
                              <a:rPr lang="en-US" altLang="zh-CN" sz="2000" b="0" i="1" smtClean="0">
                                <a:latin typeface="Cambria Math" panose="02040503050406030204" pitchFamily="18" charset="0"/>
                                <a:cs typeface="Calibri" panose="020F0502020204030204" pitchFamily="34" charset="0"/>
                              </a:rPr>
                            </m:ctrlPr>
                          </m:fPr>
                          <m:num>
                            <m:nary>
                              <m:naryPr>
                                <m:chr m:val="∑"/>
                                <m:ctrlPr>
                                  <a:rPr lang="en-US" altLang="zh-CN" sz="2000" b="0" i="1" smtClean="0">
                                    <a:latin typeface="Cambria Math" panose="02040503050406030204" pitchFamily="18" charset="0"/>
                                    <a:cs typeface="Calibri" panose="020F0502020204030204" pitchFamily="34" charset="0"/>
                                  </a:rPr>
                                </m:ctrlPr>
                              </m:naryPr>
                              <m:sub>
                                <m:r>
                                  <m:rPr>
                                    <m:brk m:alnAt="23"/>
                                  </m:rP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=1</m:t>
                                </m:r>
                              </m:sub>
                              <m:sup>
                                <m:r>
                                  <a:rPr lang="en-US" altLang="zh-CN" sz="2000" b="0" i="1" smtClean="0">
                                    <a:latin typeface="Cambria Math" panose="02040503050406030204" pitchFamily="18" charset="0"/>
                                    <a:cs typeface="Calibri" panose="020F0502020204030204" pitchFamily="34" charset="0"/>
                                  </a:rPr>
                                  <m:t>𝐾</m:t>
                                </m:r>
                              </m:sup>
                              <m:e>
                                <m: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r>
                                      <a:rPr lang="en-US" altLang="zh-CN" sz="2000" b="0" i="1" smtClean="0">
                                        <a:latin typeface="Cambria Math" panose="02040503050406030204" pitchFamily="18" charset="0"/>
                                        <a:cs typeface="Calibri" panose="020F0502020204030204" pitchFamily="34" charset="0"/>
                                      </a:rPr>
                                      <m:t>𝑘</m:t>
                                    </m:r>
                                  </m:sub>
                                </m:sSub>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e>
                            </m:nary>
                          </m:num>
                          <m:den>
                            <m:nary>
                              <m:naryPr>
                                <m:chr m:val="∑"/>
                                <m:ctrlPr>
                                  <a:rPr lang="en-US" altLang="zh-CN" sz="2000" b="0" i="1" smtClean="0">
                                    <a:latin typeface="Cambria Math" panose="02040503050406030204" pitchFamily="18" charset="0"/>
                                    <a:cs typeface="Calibri" panose="020F0502020204030204" pitchFamily="34" charset="0"/>
                                  </a:rPr>
                                </m:ctrlPr>
                              </m:naryPr>
                              <m:sub>
                                <m:r>
                                  <m:rPr>
                                    <m:brk m:alnAt="23"/>
                                  </m:rP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=1</m:t>
                                </m:r>
                              </m:sub>
                              <m:sup>
                                <m:r>
                                  <a:rPr lang="en-US" altLang="zh-CN" sz="2000" b="0" i="1" smtClean="0">
                                    <a:latin typeface="Cambria Math" panose="02040503050406030204" pitchFamily="18" charset="0"/>
                                    <a:cs typeface="Calibri" panose="020F0502020204030204" pitchFamily="34" charset="0"/>
                                  </a:rPr>
                                  <m:t>𝐾</m:t>
                                </m:r>
                              </m:sup>
                              <m:e>
                                <m:r>
                                  <a:rPr lang="en-US" altLang="zh-CN" sz="2000" b="0" i="1" smtClean="0">
                                    <a:latin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r>
                                      <a:rPr lang="en-US" altLang="zh-CN" sz="2000" i="1">
                                        <a:latin typeface="Cambria Math" panose="02040503050406030204" pitchFamily="18" charset="0"/>
                                        <a:cs typeface="Calibri" panose="020F0502020204030204" pitchFamily="34" charset="0"/>
                                      </a:rPr>
                                      <m:t>𝑘</m:t>
                                    </m:r>
                                  </m:sub>
                                </m:sSub>
                                <m:r>
                                  <a:rPr lang="en-US" altLang="zh-CN" sz="2000" b="0" i="1" smtClean="0">
                                    <a:latin typeface="Cambria Math" panose="02040503050406030204" pitchFamily="18" charset="0"/>
                                    <a:cs typeface="Calibri" panose="020F0502020204030204" pitchFamily="34" charset="0"/>
                                  </a:rPr>
                                  <m:t>)</m:t>
                                </m:r>
                              </m:e>
                            </m:nary>
                          </m:den>
                        </m:f>
                      </m:e>
                    </m:d>
                  </m:oMath>
                </a14:m>
                <a:r>
                  <a:rPr lang="en-US" altLang="zh-CN" sz="2000" dirty="0">
                    <a:latin typeface="Calibri" panose="020F0502020204030204" pitchFamily="34" charset="0"/>
                    <a:cs typeface="Calibri" panose="020F0502020204030204" pitchFamily="34" charset="0"/>
                  </a:rPr>
                  <a:t> as the critical point.</a:t>
                </a:r>
              </a:p>
            </p:txBody>
          </p:sp>
        </mc:Choice>
        <mc:Fallback xmlns="">
          <p:sp>
            <p:nvSpPr>
              <p:cNvPr id="45" name="文本框 44">
                <a:extLst>
                  <a:ext uri="{FF2B5EF4-FFF2-40B4-BE49-F238E27FC236}">
                    <a16:creationId xmlns:a16="http://schemas.microsoft.com/office/drawing/2014/main" id="{8D7D28D2-C6BA-4DB0-B837-8B84F7DEC0B6}"/>
                  </a:ext>
                </a:extLst>
              </p:cNvPr>
              <p:cNvSpPr txBox="1">
                <a:spLocks noRot="1" noChangeAspect="1" noMove="1" noResize="1" noEditPoints="1" noAdjustHandles="1" noChangeArrowheads="1" noChangeShapeType="1" noTextEdit="1"/>
              </p:cNvSpPr>
              <p:nvPr/>
            </p:nvSpPr>
            <p:spPr>
              <a:xfrm>
                <a:off x="809625" y="5364968"/>
                <a:ext cx="10611254" cy="1034450"/>
              </a:xfrm>
              <a:prstGeom prst="rect">
                <a:avLst/>
              </a:prstGeom>
              <a:blipFill>
                <a:blip r:embed="rId4"/>
                <a:stretch>
                  <a:fillRect l="-632" t="-588" r="-57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0091F04B-717D-4B59-B8B2-B8002B0BC34F}"/>
              </a:ext>
            </a:extLst>
          </p:cNvPr>
          <p:cNvGrpSpPr/>
          <p:nvPr/>
        </p:nvGrpSpPr>
        <p:grpSpPr>
          <a:xfrm>
            <a:off x="3608133" y="1580876"/>
            <a:ext cx="4975733" cy="3731800"/>
            <a:chOff x="1978152" y="264414"/>
            <a:chExt cx="5334000" cy="4000500"/>
          </a:xfrm>
        </p:grpSpPr>
        <p:pic>
          <p:nvPicPr>
            <p:cNvPr id="10" name="图片 9">
              <a:extLst>
                <a:ext uri="{FF2B5EF4-FFF2-40B4-BE49-F238E27FC236}">
                  <a16:creationId xmlns:a16="http://schemas.microsoft.com/office/drawing/2014/main" id="{FD3D781E-EAA8-43E2-B361-7DD49AB6E8B2}"/>
                </a:ext>
              </a:extLst>
            </p:cNvPr>
            <p:cNvPicPr>
              <a:picLocks noChangeAspect="1"/>
            </p:cNvPicPr>
            <p:nvPr/>
          </p:nvPicPr>
          <p:blipFill>
            <a:blip r:embed="rId5"/>
            <a:stretch>
              <a:fillRect/>
            </a:stretch>
          </p:blipFill>
          <p:spPr>
            <a:xfrm>
              <a:off x="1978152" y="264414"/>
              <a:ext cx="5334000" cy="400050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F6F4A3-5AAB-4249-82E4-03678E20B632}"/>
                    </a:ext>
                  </a:extLst>
                </p:cNvPr>
                <p:cNvSpPr txBox="1"/>
                <p:nvPr/>
              </p:nvSpPr>
              <p:spPr>
                <a:xfrm>
                  <a:off x="3442494" y="1381895"/>
                  <a:ext cx="1831527" cy="553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𝑓</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i="1">
                                <a:latin typeface="Cambria Math" panose="02040503050406030204" pitchFamily="18" charset="0"/>
                                <a:ea typeface="Cambria Math" panose="02040503050406030204" pitchFamily="18" charset="0"/>
                              </a:rPr>
                              <m:t>𝛽</m:t>
                            </m:r>
                          </m:num>
                          <m:den>
                            <m:r>
                              <a:rPr lang="zh-CN" altLang="en-US" sz="1200" b="0" i="1" smtClean="0">
                                <a:latin typeface="Cambria Math" panose="02040503050406030204" pitchFamily="18" charset="0"/>
                              </a:rPr>
                              <m:t>𝜂</m:t>
                            </m:r>
                          </m:den>
                        </m:f>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𝑥</m:t>
                                    </m:r>
                                  </m:num>
                                  <m:den>
                                    <m:r>
                                      <a:rPr lang="zh-CN" altLang="en-US" sz="1200" b="0" i="1" smtClean="0">
                                        <a:latin typeface="Cambria Math" panose="02040503050406030204" pitchFamily="18" charset="0"/>
                                      </a:rPr>
                                      <m:t>𝜂</m:t>
                                    </m:r>
                                  </m:den>
                                </m:f>
                              </m:e>
                            </m:d>
                          </m:e>
                          <m:sup>
                            <m:r>
                              <a:rPr lang="zh-CN" altLang="en-US" sz="1200" b="0" i="1" smtClean="0">
                                <a:latin typeface="Cambria Math" panose="02040503050406030204" pitchFamily="18" charset="0"/>
                              </a:rPr>
                              <m:t>𝛽</m:t>
                            </m:r>
                            <m:r>
                              <a:rPr lang="en-US" altLang="zh-CN" sz="1200" b="0" i="1" smtClean="0">
                                <a:latin typeface="Cambria Math" panose="02040503050406030204" pitchFamily="18" charset="0"/>
                              </a:rPr>
                              <m:t>−1</m:t>
                            </m:r>
                          </m:sup>
                        </m:sSup>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𝑒</m:t>
                            </m:r>
                          </m:e>
                          <m:sup>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𝑥</m:t>
                                        </m:r>
                                      </m:num>
                                      <m:den>
                                        <m:r>
                                          <a:rPr lang="zh-CN" altLang="en-US" sz="1200" i="1">
                                            <a:latin typeface="Cambria Math" panose="02040503050406030204" pitchFamily="18" charset="0"/>
                                          </a:rPr>
                                          <m:t>𝜂</m:t>
                                        </m:r>
                                      </m:den>
                                    </m:f>
                                  </m:e>
                                </m:d>
                              </m:e>
                              <m:sup>
                                <m:r>
                                  <a:rPr lang="zh-CN" altLang="en-US" sz="1200" i="1">
                                    <a:latin typeface="Cambria Math" panose="02040503050406030204" pitchFamily="18" charset="0"/>
                                  </a:rPr>
                                  <m:t>𝛽</m:t>
                                </m:r>
                              </m:sup>
                            </m:sSup>
                          </m:sup>
                        </m:sSup>
                      </m:oMath>
                    </m:oMathPara>
                  </a14:m>
                  <a:endParaRPr lang="zh-CN" altLang="en-US" sz="1200" i="1" dirty="0"/>
                </a:p>
              </p:txBody>
            </p:sp>
          </mc:Choice>
          <mc:Fallback xmlns="">
            <p:sp>
              <p:nvSpPr>
                <p:cNvPr id="6" name="文本框 5">
                  <a:extLst>
                    <a:ext uri="{FF2B5EF4-FFF2-40B4-BE49-F238E27FC236}">
                      <a16:creationId xmlns:a16="http://schemas.microsoft.com/office/drawing/2014/main" id="{894221C3-476B-4168-9623-6AF6ABDCEA30}"/>
                    </a:ext>
                  </a:extLst>
                </p:cNvPr>
                <p:cNvSpPr txBox="1">
                  <a:spLocks noRot="1" noChangeAspect="1" noMove="1" noResize="1" noEditPoints="1" noAdjustHandles="1" noChangeArrowheads="1" noChangeShapeType="1" noTextEdit="1"/>
                </p:cNvSpPr>
                <p:nvPr/>
              </p:nvSpPr>
              <p:spPr>
                <a:xfrm>
                  <a:off x="3442494" y="1381895"/>
                  <a:ext cx="1831527" cy="553037"/>
                </a:xfrm>
                <a:prstGeom prst="rect">
                  <a:avLst/>
                </a:prstGeom>
                <a:blipFill>
                  <a:blip r:embed="rId6"/>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B8C1D293-F0C1-4DC6-919A-5AA5EA2BE14A}"/>
                </a:ext>
              </a:extLst>
            </p:cNvPr>
            <p:cNvCxnSpPr>
              <a:cxnSpLocks/>
            </p:cNvCxnSpPr>
            <p:nvPr/>
          </p:nvCxnSpPr>
          <p:spPr>
            <a:xfrm>
              <a:off x="4358258" y="1934932"/>
              <a:ext cx="1091566" cy="838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83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CPL Image Reconstruction</a:t>
            </a:r>
            <a:endParaRPr lang="zh-CN" altLang="en-US" sz="2000" b="1"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A2A2F1-4CFE-4F97-B92A-46B3B1C41E83}"/>
                  </a:ext>
                </a:extLst>
              </p:cNvPr>
              <p:cNvSpPr txBox="1"/>
              <p:nvPr/>
            </p:nvSpPr>
            <p:spPr>
              <a:xfrm>
                <a:off x="3911538" y="2741675"/>
                <a:ext cx="4782756" cy="1019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𝐘</m:t>
                          </m:r>
                        </m:e>
                        <m: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𝐿</m:t>
                          </m:r>
                          <m:r>
                            <a:rPr lang="en-US" altLang="zh-CN" sz="2000" b="0" i="1" smtClean="0">
                              <a:latin typeface="Cambria Math" panose="02040503050406030204" pitchFamily="18" charset="0"/>
                              <a:cs typeface="Calibri" panose="020F0502020204030204" pitchFamily="34" charset="0"/>
                            </a:rPr>
                            <m:t>)</m:t>
                          </m:r>
                        </m:sup>
                      </m:sSup>
                      <m:r>
                        <a:rPr lang="en-US" altLang="zh-CN" sz="2000" b="0" i="1" smtClean="0">
                          <a:latin typeface="Cambria Math" panose="02040503050406030204" pitchFamily="18" charset="0"/>
                          <a:cs typeface="Calibri" panose="020F0502020204030204" pitchFamily="34" charset="0"/>
                        </a:rPr>
                        <m:t>=</m:t>
                      </m:r>
                      <m:sSup>
                        <m:sSupPr>
                          <m:ctrlPr>
                            <a:rPr lang="en-US" altLang="zh-CN" sz="2000" b="0" i="1" smtClean="0">
                              <a:latin typeface="Cambria Math" panose="02040503050406030204" pitchFamily="18" charset="0"/>
                              <a:cs typeface="Calibri" panose="020F0502020204030204" pitchFamily="34" charset="0"/>
                            </a:rPr>
                          </m:ctrlPr>
                        </m:sSupPr>
                        <m:e>
                          <m:d>
                            <m:dPr>
                              <m:begChr m:val="["/>
                              <m:endChr m:val="]"/>
                              <m:ctrlPr>
                                <a:rPr lang="en-US" altLang="zh-CN" sz="2000" b="0" i="1" smtClean="0">
                                  <a:latin typeface="Cambria Math" panose="02040503050406030204" pitchFamily="18" charset="0"/>
                                  <a:cs typeface="Calibri" panose="020F0502020204030204" pitchFamily="34" charset="0"/>
                                </a:rPr>
                              </m:ctrlPr>
                            </m:dPr>
                            <m:e>
                              <m:m>
                                <m:mPr>
                                  <m:mcs>
                                    <m:mc>
                                      <m:mcPr>
                                        <m:count m:val="3"/>
                                        <m:mcJc m:val="center"/>
                                      </m:mcPr>
                                    </m:mc>
                                  </m:mcs>
                                  <m:ctrlPr>
                                    <a:rPr lang="en-US" altLang="zh-CN" sz="2000" b="0" i="1" smtClean="0">
                                      <a:latin typeface="Cambria Math" panose="02040503050406030204" pitchFamily="18" charset="0"/>
                                      <a:cs typeface="Calibri" panose="020F0502020204030204" pitchFamily="34" charset="0"/>
                                    </a:rPr>
                                  </m:ctrlPr>
                                </m:mPr>
                                <m:mr>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i="1">
                                            <a:latin typeface="Cambria Math" panose="02040503050406030204" pitchFamily="18" charset="0"/>
                                            <a:cs typeface="Calibri" panose="020F0502020204030204" pitchFamily="34" charset="0"/>
                                          </a:rPr>
                                          <m:t>1,1</m:t>
                                        </m:r>
                                      </m:sub>
                                    </m:sSub>
                                  </m:e>
                                  <m:e>
                                    <m:r>
                                      <a:rPr lang="en-US" altLang="zh-CN" sz="2000" b="0" i="1" smtClean="0">
                                        <a:latin typeface="Cambria Math" panose="02040503050406030204" pitchFamily="18" charset="0"/>
                                        <a:cs typeface="Calibri" panose="020F0502020204030204" pitchFamily="34" charset="0"/>
                                      </a:rPr>
                                      <m:t>…</m:t>
                                    </m:r>
                                  </m:e>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,1</m:t>
                                        </m:r>
                                      </m:sub>
                                    </m:sSub>
                                  </m:e>
                                </m:mr>
                                <m:mr>
                                  <m:e>
                                    <m:r>
                                      <a:rPr lang="en-US" altLang="zh-CN" sz="2000" b="0" i="1" smtClean="0">
                                        <a:latin typeface="Cambria Math" panose="02040503050406030204" pitchFamily="18" charset="0"/>
                                        <a:cs typeface="Calibri" panose="020F0502020204030204" pitchFamily="34" charset="0"/>
                                      </a:rPr>
                                      <m:t>⋮</m:t>
                                    </m:r>
                                  </m:e>
                                  <m:e>
                                    <m:r>
                                      <a:rPr lang="en-US" altLang="zh-CN" sz="2000" b="0" i="1" smtClean="0">
                                        <a:latin typeface="Cambria Math" panose="02040503050406030204" pitchFamily="18" charset="0"/>
                                        <a:cs typeface="Calibri" panose="020F0502020204030204" pitchFamily="34" charset="0"/>
                                      </a:rPr>
                                      <m:t>⋱</m:t>
                                    </m:r>
                                  </m:e>
                                  <m:e>
                                    <m:r>
                                      <a:rPr lang="en-US" altLang="zh-CN" sz="2000" b="0" i="1" smtClean="0">
                                        <a:latin typeface="Cambria Math" panose="02040503050406030204" pitchFamily="18" charset="0"/>
                                        <a:cs typeface="Calibri" panose="020F0502020204030204" pitchFamily="34" charset="0"/>
                                      </a:rPr>
                                      <m:t>⋮</m:t>
                                    </m:r>
                                  </m:e>
                                </m:mr>
                                <m:mr>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i="1">
                                            <a:latin typeface="Cambria Math" panose="02040503050406030204" pitchFamily="18" charset="0"/>
                                            <a:cs typeface="Calibri" panose="020F0502020204030204" pitchFamily="34" charset="0"/>
                                          </a:rPr>
                                          <m:t>1,</m:t>
                                        </m:r>
                                        <m:r>
                                          <a:rPr lang="en-US" altLang="zh-CN" sz="2000" i="1">
                                            <a:latin typeface="Cambria Math" panose="02040503050406030204" pitchFamily="18" charset="0"/>
                                            <a:cs typeface="Calibri" panose="020F0502020204030204" pitchFamily="34" charset="0"/>
                                          </a:rPr>
                                          <m:t>𝑆</m:t>
                                        </m:r>
                                      </m:sub>
                                    </m:sSub>
                                  </m:e>
                                  <m:e>
                                    <m:r>
                                      <a:rPr lang="en-US" altLang="zh-CN" sz="2000" b="0" i="1" smtClean="0">
                                        <a:latin typeface="Cambria Math" panose="02040503050406030204" pitchFamily="18" charset="0"/>
                                        <a:cs typeface="Calibri" panose="020F0502020204030204" pitchFamily="34" charset="0"/>
                                      </a:rPr>
                                      <m:t>…</m:t>
                                    </m:r>
                                  </m:e>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𝑆</m:t>
                                        </m:r>
                                      </m:sub>
                                    </m:sSub>
                                  </m:e>
                                </m:mr>
                              </m:m>
                              <m:m>
                                <m:mPr>
                                  <m:mcs>
                                    <m:mc>
                                      <m:mcPr>
                                        <m:count m:val="3"/>
                                        <m:mcJc m:val="center"/>
                                      </m:mcPr>
                                    </m:mc>
                                  </m:mcs>
                                  <m:ctrlPr>
                                    <a:rPr lang="en-US" altLang="zh-CN" sz="2000" i="1">
                                      <a:latin typeface="Cambria Math" panose="02040503050406030204" pitchFamily="18" charset="0"/>
                                      <a:cs typeface="Calibri" panose="020F0502020204030204" pitchFamily="34" charset="0"/>
                                    </a:rPr>
                                  </m:ctrlPr>
                                </m:mPr>
                                <m:mr>
                                  <m:e>
                                    <m:r>
                                      <m:rPr>
                                        <m:brk m:alnAt="7"/>
                                      </m:rPr>
                                      <a:rPr lang="en-US" altLang="zh-CN" sz="2000" i="1">
                                        <a:latin typeface="Cambria Math" panose="02040503050406030204" pitchFamily="18" charset="0"/>
                                        <a:cs typeface="Calibri" panose="020F0502020204030204" pitchFamily="34" charset="0"/>
                                      </a:rPr>
                                      <m:t>0</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0</m:t>
                                    </m:r>
                                  </m:e>
                                </m:mr>
                                <m:mr>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m:t>
                                    </m:r>
                                  </m:e>
                                </m:mr>
                                <m:mr>
                                  <m:e>
                                    <m:r>
                                      <a:rPr lang="en-US" altLang="zh-CN" sz="2000" i="1">
                                        <a:latin typeface="Cambria Math" panose="02040503050406030204" pitchFamily="18" charset="0"/>
                                        <a:cs typeface="Calibri" panose="020F0502020204030204" pitchFamily="34" charset="0"/>
                                      </a:rPr>
                                      <m:t>0</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0</m:t>
                                    </m:r>
                                  </m:e>
                                </m:mr>
                              </m:m>
                            </m:e>
                          </m:d>
                        </m:e>
                        <m:sup>
                          <m:r>
                            <m:rPr>
                              <m:sty m:val="p"/>
                            </m:rPr>
                            <a:rPr lang="en-US" altLang="zh-CN" sz="2000" b="0" i="0" smtClean="0">
                              <a:latin typeface="Cambria Math" panose="02040503050406030204" pitchFamily="18" charset="0"/>
                              <a:cs typeface="Calibri" panose="020F0502020204030204" pitchFamily="34" charset="0"/>
                            </a:rPr>
                            <m:t>T</m:t>
                          </m:r>
                        </m:sup>
                      </m:sSup>
                    </m:oMath>
                  </m:oMathPara>
                </a14:m>
                <a:endParaRPr lang="zh-CN" altLang="en-US" sz="2000" dirty="0"/>
              </a:p>
            </p:txBody>
          </p:sp>
        </mc:Choice>
        <mc:Fallback xmlns="">
          <p:sp>
            <p:nvSpPr>
              <p:cNvPr id="15" name="文本框 14">
                <a:extLst>
                  <a:ext uri="{FF2B5EF4-FFF2-40B4-BE49-F238E27FC236}">
                    <a16:creationId xmlns:a16="http://schemas.microsoft.com/office/drawing/2014/main" id="{D9A2A2F1-4CFE-4F97-B92A-46B3B1C41E83}"/>
                  </a:ext>
                </a:extLst>
              </p:cNvPr>
              <p:cNvSpPr txBox="1">
                <a:spLocks noRot="1" noChangeAspect="1" noMove="1" noResize="1" noEditPoints="1" noAdjustHandles="1" noChangeArrowheads="1" noChangeShapeType="1" noTextEdit="1"/>
              </p:cNvSpPr>
              <p:nvPr/>
            </p:nvSpPr>
            <p:spPr>
              <a:xfrm>
                <a:off x="3911538" y="2741675"/>
                <a:ext cx="4782756" cy="10198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18C8AA5-E45A-49DA-9477-FBA75248BE19}"/>
                  </a:ext>
                </a:extLst>
              </p:cNvPr>
              <p:cNvSpPr txBox="1"/>
              <p:nvPr/>
            </p:nvSpPr>
            <p:spPr>
              <a:xfrm>
                <a:off x="790373" y="3761506"/>
                <a:ext cx="10611254" cy="518540"/>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Then the image is reconstructed as </a:t>
                </a:r>
                <a14:m>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𝐗</m:t>
                        </m:r>
                      </m:e>
                      <m:sup>
                        <m:r>
                          <a:rPr lang="en-US" altLang="zh-CN" sz="2000" b="0" i="0"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𝐿</m:t>
                        </m:r>
                        <m:r>
                          <a:rPr lang="en-US" altLang="zh-CN" sz="2000" b="0" i="0" smtClean="0">
                            <a:latin typeface="Cambria Math" panose="02040503050406030204" pitchFamily="18" charset="0"/>
                            <a:cs typeface="Calibri" panose="020F0502020204030204" pitchFamily="34" charset="0"/>
                          </a:rPr>
                          <m:t>)</m:t>
                        </m:r>
                      </m:sup>
                    </m:sSup>
                    <m:r>
                      <a:rPr lang="en-US" altLang="zh-CN" sz="2000" b="0" i="0" smtClean="0">
                        <a:latin typeface="Cambria Math" panose="02040503050406030204" pitchFamily="18" charset="0"/>
                        <a:cs typeface="Calibri" panose="020F0502020204030204" pitchFamily="34" charset="0"/>
                      </a:rPr>
                      <m:t>=</m:t>
                    </m:r>
                    <m:r>
                      <a:rPr lang="en-US" altLang="zh-CN" sz="2000" b="1" i="0" smtClean="0">
                        <a:latin typeface="Cambria Math" panose="02040503050406030204" pitchFamily="18" charset="0"/>
                        <a:cs typeface="Calibri" panose="020F0502020204030204" pitchFamily="34" charset="0"/>
                      </a:rPr>
                      <m:t>𝐏</m:t>
                    </m:r>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𝐗</m:t>
                        </m:r>
                      </m:e>
                      <m:sup>
                        <m:r>
                          <a:rPr lang="en-US" altLang="zh-CN" sz="2000">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is the CPL image. </a:t>
                </a:r>
              </a:p>
            </p:txBody>
          </p:sp>
        </mc:Choice>
        <mc:Fallback xmlns="">
          <p:sp>
            <p:nvSpPr>
              <p:cNvPr id="16" name="文本框 15">
                <a:extLst>
                  <a:ext uri="{FF2B5EF4-FFF2-40B4-BE49-F238E27FC236}">
                    <a16:creationId xmlns:a16="http://schemas.microsoft.com/office/drawing/2014/main" id="{618C8AA5-E45A-49DA-9477-FBA75248BE19}"/>
                  </a:ext>
                </a:extLst>
              </p:cNvPr>
              <p:cNvSpPr txBox="1">
                <a:spLocks noRot="1" noChangeAspect="1" noMove="1" noResize="1" noEditPoints="1" noAdjustHandles="1" noChangeArrowheads="1" noChangeShapeType="1" noTextEdit="1"/>
              </p:cNvSpPr>
              <p:nvPr/>
            </p:nvSpPr>
            <p:spPr>
              <a:xfrm>
                <a:off x="790373" y="3761506"/>
                <a:ext cx="10611254" cy="518540"/>
              </a:xfrm>
              <a:prstGeom prst="rect">
                <a:avLst/>
              </a:prstGeom>
              <a:blipFill>
                <a:blip r:embed="rId5"/>
                <a:stretch>
                  <a:fillRect l="-632" b="-21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F1F9783-E7FC-43C8-BE8B-21858798898D}"/>
                  </a:ext>
                </a:extLst>
              </p:cNvPr>
              <p:cNvSpPr txBox="1"/>
              <p:nvPr/>
            </p:nvSpPr>
            <p:spPr>
              <a:xfrm>
                <a:off x="790373" y="1761470"/>
                <a:ext cx="10611254" cy="980205"/>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Use the first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𝐿</m:t>
                    </m:r>
                  </m:oMath>
                </a14:m>
                <a:r>
                  <a:rPr lang="en-US" altLang="zh-CN" sz="2000" dirty="0">
                    <a:latin typeface="Calibri" panose="020F0502020204030204" pitchFamily="34" charset="0"/>
                    <a:cs typeface="Calibri" panose="020F0502020204030204" pitchFamily="34" charset="0"/>
                  </a:rPr>
                  <a:t> (critical point) spectral components for image reconstruction. The reconstruction KLT coefficient matrix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is shown as follows:</a:t>
                </a:r>
              </a:p>
            </p:txBody>
          </p:sp>
        </mc:Choice>
        <mc:Fallback xmlns="">
          <p:sp>
            <p:nvSpPr>
              <p:cNvPr id="17" name="文本框 16">
                <a:extLst>
                  <a:ext uri="{FF2B5EF4-FFF2-40B4-BE49-F238E27FC236}">
                    <a16:creationId xmlns:a16="http://schemas.microsoft.com/office/drawing/2014/main" id="{1F1F9783-E7FC-43C8-BE8B-21858798898D}"/>
                  </a:ext>
                </a:extLst>
              </p:cNvPr>
              <p:cNvSpPr txBox="1">
                <a:spLocks noRot="1" noChangeAspect="1" noMove="1" noResize="1" noEditPoints="1" noAdjustHandles="1" noChangeArrowheads="1" noChangeShapeType="1" noTextEdit="1"/>
              </p:cNvSpPr>
              <p:nvPr/>
            </p:nvSpPr>
            <p:spPr>
              <a:xfrm>
                <a:off x="790373" y="1761470"/>
                <a:ext cx="10611254" cy="980205"/>
              </a:xfrm>
              <a:prstGeom prst="rect">
                <a:avLst/>
              </a:prstGeom>
              <a:blipFill>
                <a:blip r:embed="rId6"/>
                <a:stretch>
                  <a:fillRect l="-632" r="-632" b="-1055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49A065A-6D05-4D84-8626-C90FDFA36F0A}"/>
              </a:ext>
            </a:extLst>
          </p:cNvPr>
          <p:cNvSpPr txBox="1"/>
          <p:nvPr/>
        </p:nvSpPr>
        <p:spPr>
          <a:xfrm>
            <a:off x="3497707" y="4473505"/>
            <a:ext cx="5196587" cy="400110"/>
          </a:xfrm>
          <a:prstGeom prst="rect">
            <a:avLst/>
          </a:prstGeom>
          <a:noFill/>
        </p:spPr>
        <p:txBody>
          <a:bodyPr wrap="square">
            <a:spAutoFit/>
          </a:bodyPr>
          <a:lstStyle/>
          <a:p>
            <a:pPr algn="ctr"/>
            <a:r>
              <a:rPr lang="en-US" altLang="zh-CN" sz="2000" b="1" dirty="0"/>
              <a:t>JND  Map Estimation</a:t>
            </a:r>
            <a:endParaRPr lang="zh-CN" altLang="en-US" sz="20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04816D3-6D9F-469D-9DFC-7B31FDBA6C4C}"/>
                  </a:ext>
                </a:extLst>
              </p:cNvPr>
              <p:cNvSpPr txBox="1"/>
              <p:nvPr/>
            </p:nvSpPr>
            <p:spPr>
              <a:xfrm>
                <a:off x="790373" y="4873615"/>
                <a:ext cx="10611254" cy="518540"/>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With the original image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𝐗</m:t>
                    </m:r>
                  </m:oMath>
                </a14:m>
                <a:r>
                  <a:rPr lang="en-US" altLang="zh-CN" sz="2000" dirty="0">
                    <a:latin typeface="Calibri" panose="020F0502020204030204" pitchFamily="34" charset="0"/>
                    <a:cs typeface="Calibri" panose="020F0502020204030204" pitchFamily="34" charset="0"/>
                  </a:rPr>
                  <a:t> and CPL image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𝐗</m:t>
                        </m:r>
                      </m:e>
                      <m:sup>
                        <m:r>
                          <a:rPr lang="en-US" altLang="zh-CN" sz="2000">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we could obtain the final JND map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𝐌</m:t>
                    </m:r>
                  </m:oMath>
                </a14:m>
                <a:r>
                  <a:rPr lang="en-US" altLang="zh-CN" sz="2000" dirty="0">
                    <a:latin typeface="Calibri" panose="020F0502020204030204" pitchFamily="34" charset="0"/>
                    <a:cs typeface="Calibri" panose="020F0502020204030204" pitchFamily="34" charset="0"/>
                  </a:rPr>
                  <a:t> as follows: </a:t>
                </a:r>
              </a:p>
            </p:txBody>
          </p:sp>
        </mc:Choice>
        <mc:Fallback xmlns="">
          <p:sp>
            <p:nvSpPr>
              <p:cNvPr id="19" name="文本框 18">
                <a:extLst>
                  <a:ext uri="{FF2B5EF4-FFF2-40B4-BE49-F238E27FC236}">
                    <a16:creationId xmlns:a16="http://schemas.microsoft.com/office/drawing/2014/main" id="{A04816D3-6D9F-469D-9DFC-7B31FDBA6C4C}"/>
                  </a:ext>
                </a:extLst>
              </p:cNvPr>
              <p:cNvSpPr txBox="1">
                <a:spLocks noRot="1" noChangeAspect="1" noMove="1" noResize="1" noEditPoints="1" noAdjustHandles="1" noChangeArrowheads="1" noChangeShapeType="1" noTextEdit="1"/>
              </p:cNvSpPr>
              <p:nvPr/>
            </p:nvSpPr>
            <p:spPr>
              <a:xfrm>
                <a:off x="790373" y="4873615"/>
                <a:ext cx="10611254" cy="518540"/>
              </a:xfrm>
              <a:prstGeom prst="rect">
                <a:avLst/>
              </a:prstGeom>
              <a:blipFill>
                <a:blip r:embed="rId7"/>
                <a:stretch>
                  <a:fillRect l="-632" b="-19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DCA90D0-DB28-4C58-B156-61AF8D818E39}"/>
                  </a:ext>
                </a:extLst>
              </p:cNvPr>
              <p:cNvSpPr txBox="1"/>
              <p:nvPr/>
            </p:nvSpPr>
            <p:spPr>
              <a:xfrm>
                <a:off x="3048000" y="5584131"/>
                <a:ext cx="6096000" cy="416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0" smtClean="0">
                          <a:latin typeface="Cambria Math" panose="02040503050406030204" pitchFamily="18" charset="0"/>
                          <a:cs typeface="Calibri" panose="020F0502020204030204" pitchFamily="34" charset="0"/>
                        </a:rPr>
                        <m:t>𝐌</m:t>
                      </m:r>
                      <m:d>
                        <m:dPr>
                          <m:ctrlPr>
                            <a:rPr lang="en-US" altLang="zh-CN" sz="1800" i="1" smtClean="0">
                              <a:latin typeface="Cambria Math" panose="02040503050406030204" pitchFamily="18" charset="0"/>
                              <a:cs typeface="Calibri" panose="020F0502020204030204" pitchFamily="34" charset="0"/>
                            </a:rPr>
                          </m:ctrlPr>
                        </m:dPr>
                        <m:e>
                          <m:r>
                            <a:rPr lang="en-US" altLang="zh-CN" sz="1800" b="0" i="1" smtClean="0">
                              <a:latin typeface="Cambria Math" panose="02040503050406030204" pitchFamily="18" charset="0"/>
                              <a:cs typeface="Calibri" panose="020F0502020204030204" pitchFamily="34" charset="0"/>
                            </a:rPr>
                            <m:t>𝑖</m:t>
                          </m:r>
                          <m:r>
                            <a:rPr lang="en-US" altLang="zh-CN" sz="1800" b="0" i="1" smtClean="0">
                              <a:latin typeface="Cambria Math" panose="02040503050406030204" pitchFamily="18" charset="0"/>
                              <a:cs typeface="Calibri" panose="020F0502020204030204" pitchFamily="34" charset="0"/>
                            </a:rPr>
                            <m:t>,</m:t>
                          </m:r>
                          <m:r>
                            <a:rPr lang="en-US" altLang="zh-CN" sz="1800" b="0" i="1" smtClean="0">
                              <a:latin typeface="Cambria Math" panose="02040503050406030204" pitchFamily="18" charset="0"/>
                              <a:cs typeface="Calibri" panose="020F0502020204030204" pitchFamily="34" charset="0"/>
                            </a:rPr>
                            <m:t>𝑗</m:t>
                          </m:r>
                        </m:e>
                      </m:d>
                      <m:r>
                        <a:rPr lang="en-US" altLang="zh-CN" sz="1800" b="1" i="0" smtClean="0">
                          <a:latin typeface="Cambria Math" panose="02040503050406030204" pitchFamily="18" charset="0"/>
                          <a:cs typeface="Calibri" panose="020F0502020204030204" pitchFamily="34" charset="0"/>
                        </a:rPr>
                        <m:t>=</m:t>
                      </m:r>
                      <m:d>
                        <m:dPr>
                          <m:begChr m:val="|"/>
                          <m:endChr m:val="|"/>
                          <m:ctrlPr>
                            <a:rPr lang="en-US" altLang="zh-CN" sz="1800" b="1" i="1" smtClean="0">
                              <a:latin typeface="Cambria Math" panose="02040503050406030204" pitchFamily="18" charset="0"/>
                              <a:cs typeface="Calibri" panose="020F0502020204030204" pitchFamily="34" charset="0"/>
                            </a:rPr>
                          </m:ctrlPr>
                        </m:dPr>
                        <m:e>
                          <m:r>
                            <a:rPr lang="en-US" altLang="zh-CN" b="1">
                              <a:latin typeface="Cambria Math" panose="02040503050406030204" pitchFamily="18" charset="0"/>
                              <a:cs typeface="Calibri" panose="020F0502020204030204" pitchFamily="34" charset="0"/>
                            </a:rPr>
                            <m:t>𝐗</m:t>
                          </m:r>
                          <m:d>
                            <m:dPr>
                              <m:ctrlPr>
                                <a:rPr lang="en-US" altLang="zh-CN" i="1">
                                  <a:latin typeface="Cambria Math" panose="02040503050406030204" pitchFamily="18" charset="0"/>
                                  <a:cs typeface="Calibri" panose="020F0502020204030204" pitchFamily="34" charset="0"/>
                                </a:rPr>
                              </m:ctrlPr>
                            </m:dPr>
                            <m:e>
                              <m:r>
                                <a:rPr lang="en-US" altLang="zh-CN" b="0" i="1">
                                  <a:latin typeface="Cambria Math" panose="02040503050406030204" pitchFamily="18" charset="0"/>
                                  <a:cs typeface="Calibri" panose="020F0502020204030204" pitchFamily="34" charset="0"/>
                                </a:rPr>
                                <m:t>𝑖</m:t>
                              </m:r>
                              <m:r>
                                <a:rPr lang="en-US" altLang="zh-CN" b="0" i="1">
                                  <a:latin typeface="Cambria Math" panose="02040503050406030204" pitchFamily="18" charset="0"/>
                                  <a:cs typeface="Calibri" panose="020F0502020204030204" pitchFamily="34" charset="0"/>
                                </a:rPr>
                                <m:t>,</m:t>
                              </m:r>
                              <m:r>
                                <a:rPr lang="en-US" altLang="zh-CN" b="0" i="1">
                                  <a:latin typeface="Cambria Math" panose="02040503050406030204" pitchFamily="18" charset="0"/>
                                  <a:cs typeface="Calibri" panose="020F0502020204030204" pitchFamily="34" charset="0"/>
                                </a:rPr>
                                <m:t>𝑗</m:t>
                              </m:r>
                            </m:e>
                          </m:d>
                          <m:r>
                            <a:rPr lang="en-US" altLang="zh-CN" b="1" i="1" smtClean="0">
                              <a:latin typeface="Cambria Math" panose="02040503050406030204" pitchFamily="18" charset="0"/>
                              <a:cs typeface="Calibri" panose="020F0502020204030204" pitchFamily="34" charset="0"/>
                            </a:rPr>
                            <m:t>−</m:t>
                          </m:r>
                          <m:sSup>
                            <m:sSupPr>
                              <m:ctrlPr>
                                <a:rPr lang="en-US" altLang="zh-CN" i="1">
                                  <a:latin typeface="Cambria Math" panose="02040503050406030204" pitchFamily="18" charset="0"/>
                                  <a:cs typeface="Calibri" panose="020F0502020204030204" pitchFamily="34" charset="0"/>
                                </a:rPr>
                              </m:ctrlPr>
                            </m:sSupPr>
                            <m:e>
                              <m:r>
                                <a:rPr lang="en-US" altLang="zh-CN" b="1">
                                  <a:latin typeface="Cambria Math" panose="02040503050406030204" pitchFamily="18" charset="0"/>
                                  <a:cs typeface="Calibri" panose="020F0502020204030204" pitchFamily="34" charset="0"/>
                                </a:rPr>
                                <m:t>𝐗</m:t>
                              </m:r>
                            </m:e>
                            <m:sup>
                              <m:d>
                                <m:dPr>
                                  <m:ctrlPr>
                                    <a:rPr lang="en-US" altLang="zh-CN" i="1">
                                      <a:latin typeface="Cambria Math" panose="02040503050406030204" pitchFamily="18" charset="0"/>
                                      <a:cs typeface="Calibri" panose="020F0502020204030204" pitchFamily="34" charset="0"/>
                                    </a:rPr>
                                  </m:ctrlPr>
                                </m:dPr>
                                <m:e>
                                  <m:r>
                                    <a:rPr lang="en-US" altLang="zh-CN" i="1">
                                      <a:latin typeface="Cambria Math" panose="02040503050406030204" pitchFamily="18" charset="0"/>
                                      <a:cs typeface="Calibri" panose="020F0502020204030204" pitchFamily="34" charset="0"/>
                                    </a:rPr>
                                    <m:t>𝐿</m:t>
                                  </m:r>
                                </m:e>
                              </m:d>
                            </m:sup>
                          </m:sSup>
                          <m:r>
                            <a:rPr lang="en-US" altLang="zh-CN" b="1"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𝑖</m:t>
                          </m:r>
                          <m:r>
                            <a:rPr lang="en-US" altLang="zh-CN" b="0"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𝑗</m:t>
                          </m:r>
                          <m:r>
                            <a:rPr lang="en-US" altLang="zh-CN" b="1" i="1" smtClean="0">
                              <a:latin typeface="Cambria Math" panose="02040503050406030204" pitchFamily="18" charset="0"/>
                              <a:cs typeface="Calibri" panose="020F0502020204030204" pitchFamily="34" charset="0"/>
                            </a:rPr>
                            <m:t>)</m:t>
                          </m:r>
                        </m:e>
                      </m:d>
                    </m:oMath>
                  </m:oMathPara>
                </a14:m>
                <a:endParaRPr lang="zh-CN" altLang="en-US" dirty="0"/>
              </a:p>
            </p:txBody>
          </p:sp>
        </mc:Choice>
        <mc:Fallback xmlns="">
          <p:sp>
            <p:nvSpPr>
              <p:cNvPr id="21" name="文本框 20">
                <a:extLst>
                  <a:ext uri="{FF2B5EF4-FFF2-40B4-BE49-F238E27FC236}">
                    <a16:creationId xmlns:a16="http://schemas.microsoft.com/office/drawing/2014/main" id="{BDCA90D0-DB28-4C58-B156-61AF8D818E39}"/>
                  </a:ext>
                </a:extLst>
              </p:cNvPr>
              <p:cNvSpPr txBox="1">
                <a:spLocks noRot="1" noChangeAspect="1" noMove="1" noResize="1" noEditPoints="1" noAdjustHandles="1" noChangeArrowheads="1" noChangeShapeType="1" noTextEdit="1"/>
              </p:cNvSpPr>
              <p:nvPr/>
            </p:nvSpPr>
            <p:spPr>
              <a:xfrm>
                <a:off x="3048000" y="5584131"/>
                <a:ext cx="6096000" cy="416268"/>
              </a:xfrm>
              <a:prstGeom prst="rect">
                <a:avLst/>
              </a:prstGeom>
              <a:blipFill>
                <a:blip r:embed="rId8"/>
                <a:stretch>
                  <a:fillRect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248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Performance comparison on direct JND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5A884221-FAFF-4073-AC82-BD732430B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671" y="1780931"/>
            <a:ext cx="8820652" cy="4368954"/>
          </a:xfrm>
          <a:prstGeom prst="rect">
            <a:avLst/>
          </a:prstGeom>
        </p:spPr>
      </p:pic>
      <p:sp>
        <p:nvSpPr>
          <p:cNvPr id="20" name="文本框 19">
            <a:extLst>
              <a:ext uri="{FF2B5EF4-FFF2-40B4-BE49-F238E27FC236}">
                <a16:creationId xmlns:a16="http://schemas.microsoft.com/office/drawing/2014/main" id="{627B9CB6-8CAC-408F-B976-40E49910B75F}"/>
              </a:ext>
            </a:extLst>
          </p:cNvPr>
          <p:cNvSpPr txBox="1"/>
          <p:nvPr/>
        </p:nvSpPr>
        <p:spPr>
          <a:xfrm>
            <a:off x="1136329" y="6149885"/>
            <a:ext cx="1012095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RMSE values between the predicted JND maps and the ground-truth JND map. 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endParaRPr lang="en-US" altLang="zh-CN" sz="20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51F4FA05-BE01-447C-8A9B-DBE68B2FC697}"/>
              </a:ext>
            </a:extLst>
          </p:cNvPr>
          <p:cNvSpPr txBox="1"/>
          <p:nvPr/>
        </p:nvSpPr>
        <p:spPr>
          <a:xfrm>
            <a:off x="3418043" y="1319266"/>
            <a:ext cx="5355909"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Performance comparison on VLT dataset</a:t>
            </a:r>
          </a:p>
        </p:txBody>
      </p:sp>
    </p:spTree>
    <p:extLst>
      <p:ext uri="{BB962C8B-B14F-4D97-AF65-F5344CB8AC3E}">
        <p14:creationId xmlns:p14="http://schemas.microsoft.com/office/powerpoint/2010/main" val="397225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0" name="文本框 9">
            <a:extLst>
              <a:ext uri="{FF2B5EF4-FFF2-40B4-BE49-F238E27FC236}">
                <a16:creationId xmlns:a16="http://schemas.microsoft.com/office/drawing/2014/main" id="{8D57A2A4-9CCA-4AEC-ADCD-CDBEF385E89B}"/>
              </a:ext>
            </a:extLst>
          </p:cNvPr>
          <p:cNvSpPr txBox="1"/>
          <p:nvPr/>
        </p:nvSpPr>
        <p:spPr>
          <a:xfrm>
            <a:off x="790373" y="1659870"/>
            <a:ext cx="10611254"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Noise injection with the guidance of the estimated JND map is shown as follows:</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5A96E0-BBD9-4BD0-8F25-59A807E0F284}"/>
                  </a:ext>
                </a:extLst>
              </p:cNvPr>
              <p:cNvSpPr txBox="1"/>
              <p:nvPr/>
            </p:nvSpPr>
            <p:spPr>
              <a:xfrm>
                <a:off x="3048000" y="2166932"/>
                <a:ext cx="6096000" cy="386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0" smtClean="0">
                              <a:latin typeface="Cambria Math" panose="02040503050406030204" pitchFamily="18" charset="0"/>
                            </a:rPr>
                            <m:t>𝐗</m:t>
                          </m:r>
                        </m:e>
                      </m:acc>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𝐗</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1" i="0" smtClean="0">
                          <a:latin typeface="Cambria Math" panose="02040503050406030204" pitchFamily="18" charset="0"/>
                        </a:rPr>
                        <m:t>+</m:t>
                      </m:r>
                      <m:r>
                        <a:rPr lang="zh-CN" altLang="en-US" b="0" i="1" smtClean="0">
                          <a:latin typeface="Cambria Math" panose="02040503050406030204" pitchFamily="18" charset="0"/>
                        </a:rPr>
                        <m:t>𝜃</m:t>
                      </m:r>
                      <m:r>
                        <a:rPr lang="zh-CN" altLang="en-US" b="0" i="1" smtClean="0">
                          <a:latin typeface="Cambria Math" panose="02040503050406030204" pitchFamily="18" charset="0"/>
                        </a:rPr>
                        <m:t>∙</m:t>
                      </m:r>
                      <m:r>
                        <a:rPr lang="en-US" altLang="zh-CN" b="1" i="0" smtClean="0">
                          <a:latin typeface="Cambria Math" panose="02040503050406030204" pitchFamily="18" charset="0"/>
                        </a:rPr>
                        <m:t>𝐍</m:t>
                      </m:r>
                      <m:d>
                        <m:dPr>
                          <m:ctrlPr>
                            <a:rPr lang="en-US" altLang="zh-CN" b="1"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zh-CN" altLang="en-US" i="1">
                          <a:latin typeface="Cambria Math" panose="02040503050406030204" pitchFamily="18" charset="0"/>
                        </a:rPr>
                        <m:t>∙</m:t>
                      </m:r>
                      <m:r>
                        <a:rPr lang="en-US" altLang="zh-CN" b="1" i="0" smtClean="0">
                          <a:latin typeface="Cambria Math" panose="02040503050406030204" pitchFamily="18" charset="0"/>
                        </a:rPr>
                        <m:t>𝐌</m:t>
                      </m:r>
                      <m:d>
                        <m:dPr>
                          <m:ctrlPr>
                            <a:rPr lang="en-US" altLang="zh-CN" b="1"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oMath>
                  </m:oMathPara>
                </a14:m>
                <a:endParaRPr lang="zh-CN" altLang="en-US" i="1" dirty="0"/>
              </a:p>
            </p:txBody>
          </p:sp>
        </mc:Choice>
        <mc:Fallback xmlns="">
          <p:sp>
            <p:nvSpPr>
              <p:cNvPr id="11" name="文本框 10">
                <a:extLst>
                  <a:ext uri="{FF2B5EF4-FFF2-40B4-BE49-F238E27FC236}">
                    <a16:creationId xmlns:a16="http://schemas.microsoft.com/office/drawing/2014/main" id="{6C5A96E0-BBD9-4BD0-8F25-59A807E0F284}"/>
                  </a:ext>
                </a:extLst>
              </p:cNvPr>
              <p:cNvSpPr txBox="1">
                <a:spLocks noRot="1" noChangeAspect="1" noMove="1" noResize="1" noEditPoints="1" noAdjustHandles="1" noChangeArrowheads="1" noChangeShapeType="1" noTextEdit="1"/>
              </p:cNvSpPr>
              <p:nvPr/>
            </p:nvSpPr>
            <p:spPr>
              <a:xfrm>
                <a:off x="3048000" y="2166932"/>
                <a:ext cx="6096000" cy="386709"/>
              </a:xfrm>
              <a:prstGeom prst="rect">
                <a:avLst/>
              </a:prstGeom>
              <a:blipFill>
                <a:blip r:embed="rId4"/>
                <a:stretch>
                  <a:fillRect t="-9375"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CD2A625-6D0C-4356-8B8E-EB16AB3D71AD}"/>
                  </a:ext>
                </a:extLst>
              </p:cNvPr>
              <p:cNvSpPr txBox="1"/>
              <p:nvPr/>
            </p:nvSpPr>
            <p:spPr>
              <a:xfrm>
                <a:off x="846500" y="4709697"/>
                <a:ext cx="10611254" cy="1429622"/>
              </a:xfrm>
              <a:prstGeom prst="rect">
                <a:avLst/>
              </a:prstGeom>
              <a:noFill/>
            </p:spPr>
            <p:txBody>
              <a:bodyPr wrap="square">
                <a:spAutoFit/>
              </a:bodyPr>
              <a:lstStyle/>
              <a:p>
                <a:pPr algn="just">
                  <a:lnSpc>
                    <a:spcPct val="150000"/>
                  </a:lnSpc>
                </a:pPr>
                <a14:m>
                  <m:oMath xmlns:m="http://schemas.openxmlformats.org/officeDocument/2006/math">
                    <m:r>
                      <a:rPr lang="en-US" altLang="zh-CN" sz="2000" b="1" i="0" smtClean="0">
                        <a:latin typeface="Cambria Math" panose="02040503050406030204" pitchFamily="18" charset="0"/>
                      </a:rPr>
                      <m:t>𝐍</m:t>
                    </m:r>
                  </m:oMath>
                </a14:m>
                <a:r>
                  <a:rPr lang="en-US" altLang="zh-CN" sz="2000" dirty="0">
                    <a:latin typeface="Calibri" panose="020F0502020204030204" pitchFamily="34" charset="0"/>
                    <a:cs typeface="Calibri" panose="020F0502020204030204" pitchFamily="34" charset="0"/>
                  </a:rPr>
                  <a:t> denotes the bipolar random noise of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1</m:t>
                    </m:r>
                  </m:oMath>
                </a14:m>
                <a:r>
                  <a:rPr lang="en-US" altLang="zh-CN" sz="2000" dirty="0">
                    <a:latin typeface="Calibri" panose="020F0502020204030204" pitchFamily="34" charset="0"/>
                    <a:cs typeface="Calibri" panose="020F0502020204030204" pitchFamily="34" charset="0"/>
                  </a:rPr>
                  <a:t>, and </a:t>
                </a:r>
                <a14:m>
                  <m:oMath xmlns:m="http://schemas.openxmlformats.org/officeDocument/2006/math">
                    <m:r>
                      <a:rPr lang="zh-CN" altLang="en-US" sz="2000" i="1">
                        <a:latin typeface="Cambria Math" panose="02040503050406030204" pitchFamily="18" charset="0"/>
                      </a:rPr>
                      <m:t>𝜃</m:t>
                    </m:r>
                  </m:oMath>
                </a14:m>
                <a:r>
                  <a:rPr lang="en-US" altLang="zh-CN" sz="2000" dirty="0">
                    <a:latin typeface="Calibri" panose="020F0502020204030204" pitchFamily="34" charset="0"/>
                    <a:cs typeface="Calibri" panose="020F0502020204030204" pitchFamily="34" charset="0"/>
                  </a:rPr>
                  <a:t> is a noise energy regulating factor to control the noise intensity which is measured by PSNR. Here we adopt HDR-VDP 2.2 and subjective study to compare the visual quality of noise injected images which are guided by different JND models.</a:t>
                </a:r>
              </a:p>
            </p:txBody>
          </p:sp>
        </mc:Choice>
        <mc:Fallback xmlns="">
          <p:sp>
            <p:nvSpPr>
              <p:cNvPr id="12" name="文本框 11">
                <a:extLst>
                  <a:ext uri="{FF2B5EF4-FFF2-40B4-BE49-F238E27FC236}">
                    <a16:creationId xmlns:a16="http://schemas.microsoft.com/office/drawing/2014/main" id="{4CD2A625-6D0C-4356-8B8E-EB16AB3D71AD}"/>
                  </a:ext>
                </a:extLst>
              </p:cNvPr>
              <p:cNvSpPr txBox="1">
                <a:spLocks noRot="1" noChangeAspect="1" noMove="1" noResize="1" noEditPoints="1" noAdjustHandles="1" noChangeArrowheads="1" noChangeShapeType="1" noTextEdit="1"/>
              </p:cNvSpPr>
              <p:nvPr/>
            </p:nvSpPr>
            <p:spPr>
              <a:xfrm>
                <a:off x="846500" y="4709697"/>
                <a:ext cx="10611254" cy="1429622"/>
              </a:xfrm>
              <a:prstGeom prst="rect">
                <a:avLst/>
              </a:prstGeom>
              <a:blipFill>
                <a:blip r:embed="rId5"/>
                <a:stretch>
                  <a:fillRect l="-632" r="-574" b="-6838"/>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6FF44DB-FDA9-4289-AAA6-292CC32FB3B6}"/>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5776CA0C-B585-C35B-8D60-4E7551E43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916" y="2687683"/>
            <a:ext cx="10242168" cy="2011854"/>
          </a:xfrm>
          <a:prstGeom prst="rect">
            <a:avLst/>
          </a:prstGeom>
        </p:spPr>
      </p:pic>
    </p:spTree>
    <p:extLst>
      <p:ext uri="{BB962C8B-B14F-4D97-AF65-F5344CB8AC3E}">
        <p14:creationId xmlns:p14="http://schemas.microsoft.com/office/powerpoint/2010/main" val="201629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26495B71-6265-48E4-ABBD-587054E02BA6}"/>
              </a:ext>
            </a:extLst>
          </p:cNvPr>
          <p:cNvPicPr>
            <a:picLocks noChangeAspect="1"/>
          </p:cNvPicPr>
          <p:nvPr/>
        </p:nvPicPr>
        <p:blipFill rotWithShape="1">
          <a:blip r:embed="rId4"/>
          <a:srcRect b="1941"/>
          <a:stretch/>
        </p:blipFill>
        <p:spPr>
          <a:xfrm>
            <a:off x="2295468" y="1422405"/>
            <a:ext cx="7601064" cy="4624340"/>
          </a:xfrm>
          <a:prstGeom prst="rect">
            <a:avLst/>
          </a:prstGeom>
        </p:spPr>
      </p:pic>
      <p:sp>
        <p:nvSpPr>
          <p:cNvPr id="9" name="文本框 8">
            <a:extLst>
              <a:ext uri="{FF2B5EF4-FFF2-40B4-BE49-F238E27FC236}">
                <a16:creationId xmlns:a16="http://schemas.microsoft.com/office/drawing/2014/main" id="{DB361628-BB01-496C-B7FA-2044EC0B2AED}"/>
              </a:ext>
            </a:extLst>
          </p:cNvPr>
          <p:cNvSpPr txBox="1"/>
          <p:nvPr/>
        </p:nvSpPr>
        <p:spPr>
          <a:xfrm>
            <a:off x="2051524" y="6124408"/>
            <a:ext cx="808895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Images selected from DIV2K as the test images for performance comparison</a:t>
            </a:r>
          </a:p>
        </p:txBody>
      </p:sp>
      <p:sp>
        <p:nvSpPr>
          <p:cNvPr id="10" name="文本框 9">
            <a:extLst>
              <a:ext uri="{FF2B5EF4-FFF2-40B4-BE49-F238E27FC236}">
                <a16:creationId xmlns:a16="http://schemas.microsoft.com/office/drawing/2014/main" id="{1E6869BD-3ACA-4556-9817-8B9E4AB28E92}"/>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102308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F799C366-C76C-49D2-9893-4B56512EC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482" y="1356483"/>
            <a:ext cx="8503036" cy="4828885"/>
          </a:xfrm>
          <a:prstGeom prst="rect">
            <a:avLst/>
          </a:prstGeom>
        </p:spPr>
      </p:pic>
      <p:sp>
        <p:nvSpPr>
          <p:cNvPr id="22" name="文本框 21">
            <a:extLst>
              <a:ext uri="{FF2B5EF4-FFF2-40B4-BE49-F238E27FC236}">
                <a16:creationId xmlns:a16="http://schemas.microsoft.com/office/drawing/2014/main" id="{18DC62A0-C820-422F-A67D-BBA7E922E83B}"/>
              </a:ext>
            </a:extLst>
          </p:cNvPr>
          <p:cNvSpPr txBox="1"/>
          <p:nvPr/>
        </p:nvSpPr>
        <p:spPr>
          <a:xfrm>
            <a:off x="1703794" y="6185368"/>
            <a:ext cx="878441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Visual quality comparison for noise-injected images (PSNR=26dB). 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r>
              <a:rPr lang="en-US" altLang="zh-CN" sz="2000" dirty="0">
                <a:latin typeface="Calibri" panose="020F0502020204030204" pitchFamily="34" charset="0"/>
                <a:cs typeface="Calibri" panose="020F0502020204030204" pitchFamily="34" charset="0"/>
              </a:rPr>
              <a:t> </a:t>
            </a:r>
          </a:p>
        </p:txBody>
      </p:sp>
      <p:sp>
        <p:nvSpPr>
          <p:cNvPr id="23" name="文本框 22">
            <a:extLst>
              <a:ext uri="{FF2B5EF4-FFF2-40B4-BE49-F238E27FC236}">
                <a16:creationId xmlns:a16="http://schemas.microsoft.com/office/drawing/2014/main" id="{42E18663-0B6C-4804-8AA7-563A26044FBB}"/>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7713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25" name="图片 24">
            <a:extLst>
              <a:ext uri="{FF2B5EF4-FFF2-40B4-BE49-F238E27FC236}">
                <a16:creationId xmlns:a16="http://schemas.microsoft.com/office/drawing/2014/main" id="{03FD3A9D-82E4-4D60-AFB6-55E68B6E3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288" y="1380821"/>
            <a:ext cx="9720000" cy="2588972"/>
          </a:xfrm>
          <a:prstGeom prst="rect">
            <a:avLst/>
          </a:prstGeom>
        </p:spPr>
      </p:pic>
      <p:pic>
        <p:nvPicPr>
          <p:cNvPr id="27" name="图片 26">
            <a:extLst>
              <a:ext uri="{FF2B5EF4-FFF2-40B4-BE49-F238E27FC236}">
                <a16:creationId xmlns:a16="http://schemas.microsoft.com/office/drawing/2014/main" id="{25228B2B-011F-4432-A3B2-991C484EE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288" y="3969793"/>
            <a:ext cx="9720000" cy="2616704"/>
          </a:xfrm>
          <a:prstGeom prst="rect">
            <a:avLst/>
          </a:prstGeom>
        </p:spPr>
      </p:pic>
      <p:sp>
        <p:nvSpPr>
          <p:cNvPr id="28" name="文本框 27">
            <a:extLst>
              <a:ext uri="{FF2B5EF4-FFF2-40B4-BE49-F238E27FC236}">
                <a16:creationId xmlns:a16="http://schemas.microsoft.com/office/drawing/2014/main" id="{D203F55F-E9F7-4F3B-ABC3-0DFA4AC127C3}"/>
              </a:ext>
            </a:extLst>
          </p:cNvPr>
          <p:cNvSpPr txBox="1"/>
          <p:nvPr/>
        </p:nvSpPr>
        <p:spPr>
          <a:xfrm>
            <a:off x="1173288" y="1380821"/>
            <a:ext cx="1805394" cy="400110"/>
          </a:xfrm>
          <a:prstGeom prst="rect">
            <a:avLst/>
          </a:prstGeom>
          <a:noFill/>
        </p:spPr>
        <p:txBody>
          <a:bodyPr wrap="square" rtlCol="0">
            <a:spAutoFit/>
          </a:bodyPr>
          <a:lstStyle/>
          <a:p>
            <a:r>
              <a:rPr lang="en-US" altLang="zh-CN" sz="2000" b="1" dirty="0">
                <a:latin typeface="Times" panose="02020603050405020304" pitchFamily="18" charset="0"/>
                <a:cs typeface="Times" panose="02020603050405020304" pitchFamily="18" charset="0"/>
              </a:rPr>
              <a:t>PSNR=26dB</a:t>
            </a:r>
            <a:endParaRPr lang="zh-CN" altLang="en-US" sz="2000" b="1" dirty="0">
              <a:latin typeface="Times" panose="02020603050405020304" pitchFamily="18" charset="0"/>
              <a:cs typeface="Times" panose="02020603050405020304" pitchFamily="18" charset="0"/>
            </a:endParaRPr>
          </a:p>
        </p:txBody>
      </p:sp>
      <p:sp>
        <p:nvSpPr>
          <p:cNvPr id="30" name="文本框 29">
            <a:extLst>
              <a:ext uri="{FF2B5EF4-FFF2-40B4-BE49-F238E27FC236}">
                <a16:creationId xmlns:a16="http://schemas.microsoft.com/office/drawing/2014/main" id="{9B544EA1-13F8-4E02-A4CD-62528B8164EE}"/>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253269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4" name="文本框 3">
            <a:extLst>
              <a:ext uri="{FF2B5EF4-FFF2-40B4-BE49-F238E27FC236}">
                <a16:creationId xmlns:a16="http://schemas.microsoft.com/office/drawing/2014/main" id="{5FA75184-FC62-4F0F-9AE0-6C3F23038073}"/>
              </a:ext>
            </a:extLst>
          </p:cNvPr>
          <p:cNvSpPr txBox="1"/>
          <p:nvPr/>
        </p:nvSpPr>
        <p:spPr>
          <a:xfrm>
            <a:off x="4908459" y="383298"/>
            <a:ext cx="2375079" cy="646331"/>
          </a:xfrm>
          <a:prstGeom prst="rect">
            <a:avLst/>
          </a:prstGeom>
          <a:noFill/>
        </p:spPr>
        <p:txBody>
          <a:bodyPr wrap="square" rtlCol="0">
            <a:spAutoFit/>
          </a:bodyPr>
          <a:lstStyle/>
          <a:p>
            <a:r>
              <a:rPr lang="en-US" altLang="zh-CN" sz="3600" b="1" dirty="0">
                <a:solidFill>
                  <a:srgbClr val="3A7694"/>
                </a:solidFill>
                <a:latin typeface="微软雅黑" panose="020B0503020204020204" pitchFamily="34" charset="-122"/>
                <a:ea typeface="微软雅黑" panose="020B0503020204020204" pitchFamily="34" charset="-122"/>
                <a:cs typeface="Open Sans" panose="020B0606030504020204"/>
              </a:rPr>
              <a:t>OUTLINE</a:t>
            </a:r>
            <a:endParaRPr lang="zh-CN" altLang="en-US" sz="36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BC141B52-9059-4BEF-8092-B18E4BBB81D1}"/>
              </a:ext>
            </a:extLst>
          </p:cNvPr>
          <p:cNvSpPr txBox="1"/>
          <p:nvPr/>
        </p:nvSpPr>
        <p:spPr>
          <a:xfrm>
            <a:off x="1968474" y="1238250"/>
            <a:ext cx="8255048" cy="4724370"/>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Introduction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Mathematical definition of JND</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Design philosophy comparison </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KLTJND: Top-Down JND model based on KLT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Motivation to apply KLT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 estimation based on CPL Image Prediction</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Experimental Results</a:t>
            </a:r>
            <a:endParaRPr lang="en-US" altLang="zh-CN" sz="2400" b="1" i="1" dirty="0">
              <a:solidFill>
                <a:schemeClr val="bg2">
                  <a:lumMod val="25000"/>
                </a:schemeClr>
              </a:solidFill>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Performance comparison on direct JND prediction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JND-guided noise injection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JND-guided image compression</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Conclusion</a:t>
            </a:r>
          </a:p>
        </p:txBody>
      </p:sp>
    </p:spTree>
    <p:extLst>
      <p:ext uri="{BB962C8B-B14F-4D97-AF65-F5344CB8AC3E}">
        <p14:creationId xmlns:p14="http://schemas.microsoft.com/office/powerpoint/2010/main" val="1634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29" name="图片 28">
            <a:extLst>
              <a:ext uri="{FF2B5EF4-FFF2-40B4-BE49-F238E27FC236}">
                <a16:creationId xmlns:a16="http://schemas.microsoft.com/office/drawing/2014/main" id="{17ACC563-FC5A-43AC-BF59-4D3266AC0BBA}"/>
              </a:ext>
            </a:extLst>
          </p:cNvPr>
          <p:cNvPicPr>
            <a:picLocks noChangeAspect="1"/>
          </p:cNvPicPr>
          <p:nvPr/>
        </p:nvPicPr>
        <p:blipFill>
          <a:blip r:embed="rId4"/>
          <a:stretch>
            <a:fillRect/>
          </a:stretch>
        </p:blipFill>
        <p:spPr>
          <a:xfrm>
            <a:off x="3429000" y="1428750"/>
            <a:ext cx="5334000" cy="4000500"/>
          </a:xfrm>
          <a:prstGeom prst="rect">
            <a:avLst/>
          </a:prstGeom>
        </p:spPr>
      </p:pic>
      <p:sp>
        <p:nvSpPr>
          <p:cNvPr id="9" name="文本框 8">
            <a:extLst>
              <a:ext uri="{FF2B5EF4-FFF2-40B4-BE49-F238E27FC236}">
                <a16:creationId xmlns:a16="http://schemas.microsoft.com/office/drawing/2014/main" id="{0F3FDA91-1F4D-42CC-A109-B6FE633F20E0}"/>
              </a:ext>
            </a:extLst>
          </p:cNvPr>
          <p:cNvSpPr txBox="1"/>
          <p:nvPr/>
        </p:nvSpPr>
        <p:spPr>
          <a:xfrm>
            <a:off x="809625" y="5429250"/>
            <a:ext cx="10611254" cy="967957"/>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Further more, we take HDR-VDP 2.2 as the indicator to predict the visual quality of noise injected image. Under different noise intensity, KLTJND always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r>
              <a:rPr lang="en-US" altLang="zh-CN" sz="2000" dirty="0">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AA813232-B2DC-411B-B653-C09762B4F2B2}"/>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06490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3" name="图片 2">
            <a:extLst>
              <a:ext uri="{FF2B5EF4-FFF2-40B4-BE49-F238E27FC236}">
                <a16:creationId xmlns:a16="http://schemas.microsoft.com/office/drawing/2014/main" id="{DBE0F015-C4ED-43B3-831F-E1B813D4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450" y="1451259"/>
            <a:ext cx="9563100" cy="4549140"/>
          </a:xfrm>
          <a:prstGeom prst="rect">
            <a:avLst/>
          </a:prstGeom>
        </p:spPr>
      </p:pic>
      <p:sp>
        <p:nvSpPr>
          <p:cNvPr id="10" name="文本框 9">
            <a:extLst>
              <a:ext uri="{FF2B5EF4-FFF2-40B4-BE49-F238E27FC236}">
                <a16:creationId xmlns:a16="http://schemas.microsoft.com/office/drawing/2014/main" id="{AC6C691B-805F-4AF3-969A-BE2A27973E8D}"/>
              </a:ext>
            </a:extLst>
          </p:cNvPr>
          <p:cNvSpPr txBox="1"/>
          <p:nvPr/>
        </p:nvSpPr>
        <p:spPr>
          <a:xfrm>
            <a:off x="1502092" y="5879246"/>
            <a:ext cx="9297988" cy="506292"/>
          </a:xfrm>
          <a:prstGeom prst="rect">
            <a:avLst/>
          </a:prstGeom>
          <a:noFill/>
        </p:spPr>
        <p:txBody>
          <a:bodyPr wrap="square">
            <a:spAutoFit/>
          </a:bodyPr>
          <a:lstStyle/>
          <a:p>
            <a:pPr algn="just">
              <a:lnSpc>
                <a:spcPct val="150000"/>
              </a:lnSpc>
            </a:pPr>
            <a:r>
              <a:rPr lang="en-US" altLang="zh-CN" sz="1800" dirty="0">
                <a:solidFill>
                  <a:srgbClr val="000000"/>
                </a:solidFill>
                <a:effectLst/>
                <a:latin typeface="NimbusRomNo9L-Regu"/>
              </a:rPr>
              <a:t>Performance comparison on maximum tolerable noise level measured by PSNR. </a:t>
            </a:r>
            <a:r>
              <a:rPr lang="en-US" altLang="zh-CN" sz="2000" dirty="0">
                <a:latin typeface="Calibri" panose="020F0502020204030204" pitchFamily="34" charset="0"/>
                <a:cs typeface="Calibri" panose="020F0502020204030204" pitchFamily="34" charset="0"/>
              </a:rPr>
              <a:t>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endParaRPr lang="en-US" altLang="zh-CN" sz="20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FB936D5B-74E4-4DFC-A6F8-BAF796DD8AC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76337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898C4AF9-F5CF-4093-B19B-7E1E00EFBB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3652" y="1664071"/>
            <a:ext cx="10624695" cy="2645746"/>
          </a:xfrm>
          <a:prstGeom prst="rect">
            <a:avLst/>
          </a:prstGeom>
        </p:spPr>
      </p:pic>
      <p:pic>
        <p:nvPicPr>
          <p:cNvPr id="9" name="图片 8">
            <a:extLst>
              <a:ext uri="{FF2B5EF4-FFF2-40B4-BE49-F238E27FC236}">
                <a16:creationId xmlns:a16="http://schemas.microsoft.com/office/drawing/2014/main" id="{9813A873-3D78-4B6E-993A-BEFAFA31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600" y="4975656"/>
            <a:ext cx="5036843" cy="921053"/>
          </a:xfrm>
          <a:prstGeom prst="rect">
            <a:avLst/>
          </a:prstGeom>
        </p:spPr>
      </p:pic>
      <p:sp>
        <p:nvSpPr>
          <p:cNvPr id="11" name="文本框 10">
            <a:extLst>
              <a:ext uri="{FF2B5EF4-FFF2-40B4-BE49-F238E27FC236}">
                <a16:creationId xmlns:a16="http://schemas.microsoft.com/office/drawing/2014/main" id="{7EA72575-7A2D-4F0D-9AC3-B84076122676}"/>
              </a:ext>
            </a:extLst>
          </p:cNvPr>
          <p:cNvSpPr txBox="1"/>
          <p:nvPr/>
        </p:nvSpPr>
        <p:spPr>
          <a:xfrm>
            <a:off x="1455037" y="4250794"/>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0.0684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2" name="文本框 11">
            <a:extLst>
              <a:ext uri="{FF2B5EF4-FFF2-40B4-BE49-F238E27FC236}">
                <a16:creationId xmlns:a16="http://schemas.microsoft.com/office/drawing/2014/main" id="{76AC8B5D-7407-4F92-BE47-502A56AB4005}"/>
              </a:ext>
            </a:extLst>
          </p:cNvPr>
          <p:cNvSpPr txBox="1"/>
          <p:nvPr/>
        </p:nvSpPr>
        <p:spPr>
          <a:xfrm>
            <a:off x="5104840" y="4250794"/>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0.0595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3" name="文本框 12">
            <a:extLst>
              <a:ext uri="{FF2B5EF4-FFF2-40B4-BE49-F238E27FC236}">
                <a16:creationId xmlns:a16="http://schemas.microsoft.com/office/drawing/2014/main" id="{A35347E6-AF25-435B-9A46-B04F431ABBE4}"/>
              </a:ext>
            </a:extLst>
          </p:cNvPr>
          <p:cNvSpPr txBox="1"/>
          <p:nvPr/>
        </p:nvSpPr>
        <p:spPr>
          <a:xfrm>
            <a:off x="8754643" y="4251447"/>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0.0362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4" name="文本框 13">
            <a:extLst>
              <a:ext uri="{FF2B5EF4-FFF2-40B4-BE49-F238E27FC236}">
                <a16:creationId xmlns:a16="http://schemas.microsoft.com/office/drawing/2014/main" id="{325E04D8-48A3-44C6-8A0F-D6D3F7E3EA48}"/>
              </a:ext>
            </a:extLst>
          </p:cNvPr>
          <p:cNvSpPr txBox="1"/>
          <p:nvPr/>
        </p:nvSpPr>
        <p:spPr>
          <a:xfrm>
            <a:off x="783652" y="4616054"/>
            <a:ext cx="918781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Before JPEG, we apply JND-guided preprocessor to smooth input image</a:t>
            </a:r>
          </a:p>
        </p:txBody>
      </p:sp>
      <p:sp>
        <p:nvSpPr>
          <p:cNvPr id="15" name="文本框 14">
            <a:extLst>
              <a:ext uri="{FF2B5EF4-FFF2-40B4-BE49-F238E27FC236}">
                <a16:creationId xmlns:a16="http://schemas.microsoft.com/office/drawing/2014/main" id="{E77A2EB1-2BB2-4330-82BD-B36EE51B5608}"/>
              </a:ext>
            </a:extLst>
          </p:cNvPr>
          <p:cNvSpPr txBox="1"/>
          <p:nvPr/>
        </p:nvSpPr>
        <p:spPr>
          <a:xfrm>
            <a:off x="783651" y="5856201"/>
            <a:ext cx="918781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Although the bitrate of Wu2017 is much lower, the visual quality of KLTJND is better.</a:t>
            </a:r>
          </a:p>
        </p:txBody>
      </p:sp>
      <p:sp>
        <p:nvSpPr>
          <p:cNvPr id="16" name="文本框 15">
            <a:extLst>
              <a:ext uri="{FF2B5EF4-FFF2-40B4-BE49-F238E27FC236}">
                <a16:creationId xmlns:a16="http://schemas.microsoft.com/office/drawing/2014/main" id="{8E6A1F0D-4A20-4B1C-BF74-B6647713F3A9}"/>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2864474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3" name="图片 2">
            <a:extLst>
              <a:ext uri="{FF2B5EF4-FFF2-40B4-BE49-F238E27FC236}">
                <a16:creationId xmlns:a16="http://schemas.microsoft.com/office/drawing/2014/main" id="{92CFACB8-77A8-4E2A-89FD-C2B30CD95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677" y="1441079"/>
            <a:ext cx="4693920" cy="5082540"/>
          </a:xfrm>
          <a:prstGeom prst="rect">
            <a:avLst/>
          </a:prstGeom>
        </p:spPr>
      </p:pic>
      <p:sp>
        <p:nvSpPr>
          <p:cNvPr id="16" name="文本框 15">
            <a:extLst>
              <a:ext uri="{FF2B5EF4-FFF2-40B4-BE49-F238E27FC236}">
                <a16:creationId xmlns:a16="http://schemas.microsoft.com/office/drawing/2014/main" id="{B9512DD5-4A1D-47D0-A7B9-8A5C7B69324E}"/>
              </a:ext>
            </a:extLst>
          </p:cNvPr>
          <p:cNvSpPr txBox="1"/>
          <p:nvPr/>
        </p:nvSpPr>
        <p:spPr>
          <a:xfrm>
            <a:off x="5795397" y="2050178"/>
            <a:ext cx="5766684"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JND-guided preprocessor will reduce the bitrate and the visual quality as well. Thus we propose a new metric to indicate the performance of JND model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B5E8C80-1C61-48DA-8903-458D8F60BD47}"/>
                  </a:ext>
                </a:extLst>
              </p:cNvPr>
              <p:cNvSpPr txBox="1"/>
              <p:nvPr/>
            </p:nvSpPr>
            <p:spPr>
              <a:xfrm>
                <a:off x="7893524" y="3543461"/>
                <a:ext cx="1570430"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𝑏𝑖𝑡𝑟𝑎𝑡𝑒</m:t>
                          </m:r>
                        </m:num>
                        <m:den>
                          <m:r>
                            <m:rPr>
                              <m:sty m:val="p"/>
                            </m:rPr>
                            <a:rPr lang="el-GR" altLang="zh-CN" i="1">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𝑃𝑆𝑁𝑅</m:t>
                          </m:r>
                        </m:den>
                      </m:f>
                    </m:oMath>
                  </m:oMathPara>
                </a14:m>
                <a:endParaRPr lang="zh-CN" altLang="en-US" dirty="0"/>
              </a:p>
            </p:txBody>
          </p:sp>
        </mc:Choice>
        <mc:Fallback xmlns="">
          <p:sp>
            <p:nvSpPr>
              <p:cNvPr id="17" name="文本框 16">
                <a:extLst>
                  <a:ext uri="{FF2B5EF4-FFF2-40B4-BE49-F238E27FC236}">
                    <a16:creationId xmlns:a16="http://schemas.microsoft.com/office/drawing/2014/main" id="{6B5E8C80-1C61-48DA-8903-458D8F60BD47}"/>
                  </a:ext>
                </a:extLst>
              </p:cNvPr>
              <p:cNvSpPr txBox="1">
                <a:spLocks noRot="1" noChangeAspect="1" noMove="1" noResize="1" noEditPoints="1" noAdjustHandles="1" noChangeArrowheads="1" noChangeShapeType="1" noTextEdit="1"/>
              </p:cNvSpPr>
              <p:nvPr/>
            </p:nvSpPr>
            <p:spPr>
              <a:xfrm>
                <a:off x="7893524" y="3543461"/>
                <a:ext cx="1570430" cy="6164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0659D1C-0E0B-4506-8B02-913EF3D975C2}"/>
                  </a:ext>
                </a:extLst>
              </p:cNvPr>
              <p:cNvSpPr txBox="1"/>
              <p:nvPr/>
            </p:nvSpPr>
            <p:spPr>
              <a:xfrm>
                <a:off x="5795397" y="4223573"/>
                <a:ext cx="5766684"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A higher value of </a:t>
                </a:r>
                <a14:m>
                  <m:oMath xmlns:m="http://schemas.openxmlformats.org/officeDocument/2006/math">
                    <m:r>
                      <a:rPr lang="en-US" altLang="zh-CN" sz="2000" b="0" i="1" smtClean="0">
                        <a:latin typeface="Cambria Math" panose="02040503050406030204" pitchFamily="18" charset="0"/>
                      </a:rPr>
                      <m:t>𝐺</m:t>
                    </m:r>
                  </m:oMath>
                </a14:m>
                <a:r>
                  <a:rPr lang="en-US" altLang="zh-CN" sz="2000" dirty="0">
                    <a:latin typeface="Calibri" panose="020F0502020204030204" pitchFamily="34" charset="0"/>
                    <a:cs typeface="Calibri" panose="020F0502020204030204" pitchFamily="34" charset="0"/>
                  </a:rPr>
                  <a:t> means a better performance of JND model. Our proposed KLTJND still performs better.</a:t>
                </a:r>
              </a:p>
              <a:p>
                <a:pPr algn="just">
                  <a:lnSpc>
                    <a:spcPct val="150000"/>
                  </a:lnSpc>
                </a:pPr>
                <a:r>
                  <a:rPr lang="en-US" altLang="zh-CN" sz="2000" dirty="0">
                    <a:latin typeface="Calibri" panose="020F0502020204030204" pitchFamily="34" charset="0"/>
                    <a:cs typeface="Calibri" panose="020F0502020204030204" pitchFamily="34" charset="0"/>
                  </a:rPr>
                  <a:t>Here QP=1 for JPEG.</a:t>
                </a:r>
              </a:p>
            </p:txBody>
          </p:sp>
        </mc:Choice>
        <mc:Fallback xmlns="">
          <p:sp>
            <p:nvSpPr>
              <p:cNvPr id="18" name="文本框 17">
                <a:extLst>
                  <a:ext uri="{FF2B5EF4-FFF2-40B4-BE49-F238E27FC236}">
                    <a16:creationId xmlns:a16="http://schemas.microsoft.com/office/drawing/2014/main" id="{C0659D1C-0E0B-4506-8B02-913EF3D975C2}"/>
                  </a:ext>
                </a:extLst>
              </p:cNvPr>
              <p:cNvSpPr txBox="1">
                <a:spLocks noRot="1" noChangeAspect="1" noMove="1" noResize="1" noEditPoints="1" noAdjustHandles="1" noChangeArrowheads="1" noChangeShapeType="1" noTextEdit="1"/>
              </p:cNvSpPr>
              <p:nvPr/>
            </p:nvSpPr>
            <p:spPr>
              <a:xfrm>
                <a:off x="5795397" y="4223573"/>
                <a:ext cx="5766684" cy="1429622"/>
              </a:xfrm>
              <a:prstGeom prst="rect">
                <a:avLst/>
              </a:prstGeom>
              <a:blipFill>
                <a:blip r:embed="rId6"/>
                <a:stretch>
                  <a:fillRect l="-1163" r="-2114" b="-683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38515532-94B1-48F1-AA59-4F2BA48BC95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57507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9DE9E4BA-644F-4F6E-8558-2D3501691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300" y="1494785"/>
            <a:ext cx="5105400" cy="4130040"/>
          </a:xfrm>
          <a:prstGeom prst="rect">
            <a:avLst/>
          </a:prstGeom>
        </p:spPr>
      </p:pic>
      <p:sp>
        <p:nvSpPr>
          <p:cNvPr id="11" name="文本框 10">
            <a:extLst>
              <a:ext uri="{FF2B5EF4-FFF2-40B4-BE49-F238E27FC236}">
                <a16:creationId xmlns:a16="http://schemas.microsoft.com/office/drawing/2014/main" id="{EEC81A17-FCBC-4803-84F8-48570C15B18C}"/>
              </a:ext>
            </a:extLst>
          </p:cNvPr>
          <p:cNvSpPr txBox="1"/>
          <p:nvPr/>
        </p:nvSpPr>
        <p:spPr>
          <a:xfrm>
            <a:off x="2860705" y="5800344"/>
            <a:ext cx="6470589"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Adjust different QP value and KLTJND always performs better.</a:t>
            </a:r>
          </a:p>
        </p:txBody>
      </p:sp>
      <p:sp>
        <p:nvSpPr>
          <p:cNvPr id="12" name="文本框 11">
            <a:extLst>
              <a:ext uri="{FF2B5EF4-FFF2-40B4-BE49-F238E27FC236}">
                <a16:creationId xmlns:a16="http://schemas.microsoft.com/office/drawing/2014/main" id="{C6E6DC55-A4D3-4385-9A1A-437D952F2B8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30471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12" name="文本框 11">
            <a:extLst>
              <a:ext uri="{FF2B5EF4-FFF2-40B4-BE49-F238E27FC236}">
                <a16:creationId xmlns:a16="http://schemas.microsoft.com/office/drawing/2014/main" id="{C6E6DC55-A4D3-4385-9A1A-437D952F2B8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Conclusion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B5E92C88-2AF6-49C8-876F-D4560D8DEB8C}"/>
              </a:ext>
            </a:extLst>
          </p:cNvPr>
          <p:cNvSpPr txBox="1"/>
          <p:nvPr/>
        </p:nvSpPr>
        <p:spPr>
          <a:xfrm>
            <a:off x="965584" y="1472470"/>
            <a:ext cx="10260831" cy="3913059"/>
          </a:xfrm>
          <a:prstGeom prst="rect">
            <a:avLst/>
          </a:prstGeom>
          <a:noFill/>
        </p:spPr>
        <p:txBody>
          <a:bodyPr wrap="square">
            <a:spAutoFit/>
          </a:bodyPr>
          <a:lstStyle/>
          <a:p>
            <a:pPr algn="just">
              <a:lnSpc>
                <a:spcPct val="150000"/>
              </a:lnSpc>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This paper has presented a novel top-down JND estimation model of natural images. It dedicates to estimating a CPL image first by exploiting the distribution characteristic of the cumulative normalized KLT coefficient energy and then calculating the difference map between the original image and CPL image as the JND map. The extensive experiments have demonstrate the superiority of our proposed model. The code are available at https://github.com/Zhentao-Liu/KLT-JND. For more detail, please refer to our paper. </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73762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Mathematical definition of JND </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5" name="文本框 24">
            <a:extLst>
              <a:ext uri="{FF2B5EF4-FFF2-40B4-BE49-F238E27FC236}">
                <a16:creationId xmlns:a16="http://schemas.microsoft.com/office/drawing/2014/main" id="{3ED1A431-077C-4493-8D22-8E307CCA75C2}"/>
              </a:ext>
            </a:extLst>
          </p:cNvPr>
          <p:cNvSpPr txBox="1"/>
          <p:nvPr/>
        </p:nvSpPr>
        <p:spPr>
          <a:xfrm>
            <a:off x="857177" y="4696281"/>
            <a:ext cx="10477645"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JND map represents the maximum tolerant intensity value variation of each pixel in the original image. JND model try to estimate the maximum change magnitude of each pixel that typical HVS cannot perceive.</a:t>
            </a:r>
            <a:endParaRPr lang="zh-CN" altLang="en-US" sz="20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06426CB1-9DA5-4ABD-9007-D113ACB30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11" y="1584234"/>
            <a:ext cx="9522777" cy="2847079"/>
          </a:xfrm>
          <a:prstGeom prst="rect">
            <a:avLst/>
          </a:prstGeom>
        </p:spPr>
      </p:pic>
    </p:spTree>
    <p:extLst>
      <p:ext uri="{BB962C8B-B14F-4D97-AF65-F5344CB8AC3E}">
        <p14:creationId xmlns:p14="http://schemas.microsoft.com/office/powerpoint/2010/main" val="160760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Design philosophy comparison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grpSp>
        <p:nvGrpSpPr>
          <p:cNvPr id="14" name="组合 13">
            <a:extLst>
              <a:ext uri="{FF2B5EF4-FFF2-40B4-BE49-F238E27FC236}">
                <a16:creationId xmlns:a16="http://schemas.microsoft.com/office/drawing/2014/main" id="{922B57C0-73B5-42FB-BD98-543B3AFF0E44}"/>
              </a:ext>
            </a:extLst>
          </p:cNvPr>
          <p:cNvGrpSpPr/>
          <p:nvPr/>
        </p:nvGrpSpPr>
        <p:grpSpPr>
          <a:xfrm>
            <a:off x="240805" y="1947304"/>
            <a:ext cx="3136239" cy="1916894"/>
            <a:chOff x="233122" y="2838298"/>
            <a:chExt cx="3136239" cy="1916894"/>
          </a:xfrm>
        </p:grpSpPr>
        <p:sp>
          <p:nvSpPr>
            <p:cNvPr id="9" name="文本框 8">
              <a:extLst>
                <a:ext uri="{FF2B5EF4-FFF2-40B4-BE49-F238E27FC236}">
                  <a16:creationId xmlns:a16="http://schemas.microsoft.com/office/drawing/2014/main" id="{9F1967C8-F71A-4430-806E-06F05BB6F76C}"/>
                </a:ext>
              </a:extLst>
            </p:cNvPr>
            <p:cNvSpPr txBox="1"/>
            <p:nvPr/>
          </p:nvSpPr>
          <p:spPr>
            <a:xfrm>
              <a:off x="442695" y="2838298"/>
              <a:ext cx="2621280" cy="369332"/>
            </a:xfrm>
            <a:prstGeom prst="rect">
              <a:avLst/>
            </a:prstGeom>
            <a:noFill/>
          </p:spPr>
          <p:txBody>
            <a:bodyPr wrap="square">
              <a:spAutoFit/>
            </a:bodyPr>
            <a:lstStyle/>
            <a:p>
              <a:r>
                <a:rPr lang="en-US" altLang="zh-CN" b="1" dirty="0"/>
                <a:t>Traditional: Bottom-Up</a:t>
              </a:r>
              <a:endParaRPr lang="zh-CN" altLang="en-US" b="1" dirty="0"/>
            </a:p>
          </p:txBody>
        </p:sp>
        <p:sp>
          <p:nvSpPr>
            <p:cNvPr id="12" name="文本框 11">
              <a:extLst>
                <a:ext uri="{FF2B5EF4-FFF2-40B4-BE49-F238E27FC236}">
                  <a16:creationId xmlns:a16="http://schemas.microsoft.com/office/drawing/2014/main" id="{4F515FDD-1A74-40A7-82D5-2A8EF5735E01}"/>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Model contributing factors</a:t>
              </a:r>
            </a:p>
            <a:p>
              <a:pPr marL="285750" indent="-285750">
                <a:lnSpc>
                  <a:spcPct val="200000"/>
                </a:lnSpc>
                <a:buFont typeface="Wingdings" panose="05000000000000000000" pitchFamily="2" charset="2"/>
                <a:buChar char="l"/>
              </a:pPr>
              <a:r>
                <a:rPr lang="en-US" altLang="zh-CN" dirty="0"/>
                <a:t>Integrate masking effects</a:t>
              </a:r>
            </a:p>
            <a:p>
              <a:pPr marL="285750" indent="-285750">
                <a:lnSpc>
                  <a:spcPct val="200000"/>
                </a:lnSpc>
                <a:buFont typeface="Wingdings" panose="05000000000000000000" pitchFamily="2" charset="2"/>
                <a:buChar char="l"/>
              </a:pPr>
              <a:r>
                <a:rPr lang="en-US" altLang="zh-CN" dirty="0"/>
                <a:t>JND map</a:t>
              </a:r>
            </a:p>
          </p:txBody>
        </p:sp>
      </p:grpSp>
      <p:grpSp>
        <p:nvGrpSpPr>
          <p:cNvPr id="4" name="组合 3">
            <a:extLst>
              <a:ext uri="{FF2B5EF4-FFF2-40B4-BE49-F238E27FC236}">
                <a16:creationId xmlns:a16="http://schemas.microsoft.com/office/drawing/2014/main" id="{F03AFC4F-9AA4-4F80-9714-2DD8C383D366}"/>
              </a:ext>
            </a:extLst>
          </p:cNvPr>
          <p:cNvGrpSpPr/>
          <p:nvPr/>
        </p:nvGrpSpPr>
        <p:grpSpPr>
          <a:xfrm>
            <a:off x="8842401" y="1589154"/>
            <a:ext cx="3136239" cy="2416174"/>
            <a:chOff x="8927718" y="2773457"/>
            <a:chExt cx="3136239" cy="2416174"/>
          </a:xfrm>
        </p:grpSpPr>
        <p:sp>
          <p:nvSpPr>
            <p:cNvPr id="11" name="文本框 10">
              <a:extLst>
                <a:ext uri="{FF2B5EF4-FFF2-40B4-BE49-F238E27FC236}">
                  <a16:creationId xmlns:a16="http://schemas.microsoft.com/office/drawing/2014/main" id="{6F3E5C84-320A-44D7-BB89-730B47C7DDE3}"/>
                </a:ext>
              </a:extLst>
            </p:cNvPr>
            <p:cNvSpPr txBox="1"/>
            <p:nvPr/>
          </p:nvSpPr>
          <p:spPr>
            <a:xfrm>
              <a:off x="9357917" y="2773457"/>
              <a:ext cx="2275840" cy="369332"/>
            </a:xfrm>
            <a:prstGeom prst="rect">
              <a:avLst/>
            </a:prstGeom>
            <a:noFill/>
          </p:spPr>
          <p:txBody>
            <a:bodyPr wrap="square">
              <a:spAutoFit/>
            </a:bodyPr>
            <a:lstStyle/>
            <a:p>
              <a:r>
                <a:rPr lang="en-US" altLang="zh-CN" b="1" dirty="0"/>
                <a:t>KLTJND: Top-Down</a:t>
              </a:r>
              <a:endParaRPr lang="zh-CN" altLang="en-US" b="1" dirty="0"/>
            </a:p>
          </p:txBody>
        </p:sp>
        <p:sp>
          <p:nvSpPr>
            <p:cNvPr id="13" name="文本框 12">
              <a:extLst>
                <a:ext uri="{FF2B5EF4-FFF2-40B4-BE49-F238E27FC236}">
                  <a16:creationId xmlns:a16="http://schemas.microsoft.com/office/drawing/2014/main" id="{2CD1DB73-16B7-4008-A372-930048B395C4}"/>
                </a:ext>
              </a:extLst>
            </p:cNvPr>
            <p:cNvSpPr txBox="1"/>
            <p:nvPr/>
          </p:nvSpPr>
          <p:spPr>
            <a:xfrm>
              <a:off x="8927718" y="2958123"/>
              <a:ext cx="3136239" cy="2231508"/>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CPL image estimation (KLT)</a:t>
              </a:r>
            </a:p>
            <a:p>
              <a:pPr marL="285750" indent="-285750">
                <a:lnSpc>
                  <a:spcPct val="200000"/>
                </a:lnSpc>
                <a:buFont typeface="Wingdings" panose="05000000000000000000" pitchFamily="2" charset="2"/>
                <a:buChar char="l"/>
              </a:pPr>
              <a:r>
                <a:rPr lang="en-US" altLang="zh-CN" dirty="0"/>
                <a:t>Difference map between CPL and original image</a:t>
              </a:r>
            </a:p>
            <a:p>
              <a:pPr marL="285750" indent="-285750">
                <a:lnSpc>
                  <a:spcPct val="200000"/>
                </a:lnSpc>
                <a:buFont typeface="Wingdings" panose="05000000000000000000" pitchFamily="2" charset="2"/>
                <a:buChar char="l"/>
              </a:pPr>
              <a:r>
                <a:rPr lang="en-US" altLang="zh-CN" dirty="0"/>
                <a:t>JND map</a:t>
              </a:r>
            </a:p>
          </p:txBody>
        </p:sp>
      </p:grpSp>
      <p:grpSp>
        <p:nvGrpSpPr>
          <p:cNvPr id="16" name="组合 15">
            <a:extLst>
              <a:ext uri="{FF2B5EF4-FFF2-40B4-BE49-F238E27FC236}">
                <a16:creationId xmlns:a16="http://schemas.microsoft.com/office/drawing/2014/main" id="{B78CBB1C-2493-4BC7-87DC-D7DBE955A5CB}"/>
              </a:ext>
            </a:extLst>
          </p:cNvPr>
          <p:cNvGrpSpPr/>
          <p:nvPr/>
        </p:nvGrpSpPr>
        <p:grpSpPr>
          <a:xfrm>
            <a:off x="240805" y="4103581"/>
            <a:ext cx="3136239" cy="1862177"/>
            <a:chOff x="233122" y="2893015"/>
            <a:chExt cx="3136239" cy="1862177"/>
          </a:xfrm>
        </p:grpSpPr>
        <p:sp>
          <p:nvSpPr>
            <p:cNvPr id="17" name="文本框 16">
              <a:extLst>
                <a:ext uri="{FF2B5EF4-FFF2-40B4-BE49-F238E27FC236}">
                  <a16:creationId xmlns:a16="http://schemas.microsoft.com/office/drawing/2014/main" id="{841455CE-0B9D-4982-BD1C-C59B2D62DB1A}"/>
                </a:ext>
              </a:extLst>
            </p:cNvPr>
            <p:cNvSpPr txBox="1"/>
            <p:nvPr/>
          </p:nvSpPr>
          <p:spPr>
            <a:xfrm>
              <a:off x="442695" y="2893015"/>
              <a:ext cx="2621280" cy="369332"/>
            </a:xfrm>
            <a:prstGeom prst="rect">
              <a:avLst/>
            </a:prstGeom>
            <a:noFill/>
          </p:spPr>
          <p:txBody>
            <a:bodyPr wrap="square">
              <a:spAutoFit/>
            </a:bodyPr>
            <a:lstStyle/>
            <a:p>
              <a:pPr algn="ctr"/>
              <a:r>
                <a:rPr lang="en-US" altLang="zh-CN" b="1" dirty="0"/>
                <a:t>Drawbacks</a:t>
              </a:r>
              <a:endParaRPr lang="zh-CN" altLang="en-US" b="1" dirty="0"/>
            </a:p>
          </p:txBody>
        </p:sp>
        <p:sp>
          <p:nvSpPr>
            <p:cNvPr id="18" name="文本框 17">
              <a:extLst>
                <a:ext uri="{FF2B5EF4-FFF2-40B4-BE49-F238E27FC236}">
                  <a16:creationId xmlns:a16="http://schemas.microsoft.com/office/drawing/2014/main" id="{4B0732E1-EB31-4C2A-B10D-DFCC647C1CA9}"/>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Insufficient factors</a:t>
              </a:r>
            </a:p>
            <a:p>
              <a:pPr marL="285750" indent="-285750">
                <a:lnSpc>
                  <a:spcPct val="200000"/>
                </a:lnSpc>
                <a:buFont typeface="Wingdings" panose="05000000000000000000" pitchFamily="2" charset="2"/>
                <a:buChar char="l"/>
              </a:pPr>
              <a:r>
                <a:rPr lang="en-US" altLang="zh-CN" dirty="0"/>
                <a:t>Difficult to model their interaction</a:t>
              </a:r>
            </a:p>
          </p:txBody>
        </p:sp>
      </p:grpSp>
      <p:grpSp>
        <p:nvGrpSpPr>
          <p:cNvPr id="22" name="组合 21">
            <a:extLst>
              <a:ext uri="{FF2B5EF4-FFF2-40B4-BE49-F238E27FC236}">
                <a16:creationId xmlns:a16="http://schemas.microsoft.com/office/drawing/2014/main" id="{82705C09-200E-4DD7-8BC1-357D651EFA1A}"/>
              </a:ext>
            </a:extLst>
          </p:cNvPr>
          <p:cNvGrpSpPr/>
          <p:nvPr/>
        </p:nvGrpSpPr>
        <p:grpSpPr>
          <a:xfrm>
            <a:off x="8842401" y="4103581"/>
            <a:ext cx="3136239" cy="1862177"/>
            <a:chOff x="233122" y="2893015"/>
            <a:chExt cx="3136239" cy="1862177"/>
          </a:xfrm>
        </p:grpSpPr>
        <p:sp>
          <p:nvSpPr>
            <p:cNvPr id="23" name="文本框 22">
              <a:extLst>
                <a:ext uri="{FF2B5EF4-FFF2-40B4-BE49-F238E27FC236}">
                  <a16:creationId xmlns:a16="http://schemas.microsoft.com/office/drawing/2014/main" id="{8BEFFD4B-B69C-49C3-922B-2FE20C6D2B6B}"/>
                </a:ext>
              </a:extLst>
            </p:cNvPr>
            <p:cNvSpPr txBox="1"/>
            <p:nvPr/>
          </p:nvSpPr>
          <p:spPr>
            <a:xfrm>
              <a:off x="442695" y="2893015"/>
              <a:ext cx="2621280" cy="369332"/>
            </a:xfrm>
            <a:prstGeom prst="rect">
              <a:avLst/>
            </a:prstGeom>
            <a:noFill/>
          </p:spPr>
          <p:txBody>
            <a:bodyPr wrap="square">
              <a:spAutoFit/>
            </a:bodyPr>
            <a:lstStyle/>
            <a:p>
              <a:pPr algn="ctr"/>
              <a:r>
                <a:rPr lang="en-US" altLang="zh-CN" b="1" dirty="0"/>
                <a:t>Merits</a:t>
              </a:r>
              <a:endParaRPr lang="zh-CN" altLang="en-US" b="1" dirty="0"/>
            </a:p>
          </p:txBody>
        </p:sp>
        <p:sp>
          <p:nvSpPr>
            <p:cNvPr id="24" name="文本框 23">
              <a:extLst>
                <a:ext uri="{FF2B5EF4-FFF2-40B4-BE49-F238E27FC236}">
                  <a16:creationId xmlns:a16="http://schemas.microsoft.com/office/drawing/2014/main" id="{101C819E-4257-4DEB-AAF6-8BA79100EC31}"/>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Bypassing complex and inaccurate modeling</a:t>
              </a:r>
            </a:p>
            <a:p>
              <a:pPr marL="285750" indent="-285750">
                <a:lnSpc>
                  <a:spcPct val="200000"/>
                </a:lnSpc>
                <a:buFont typeface="Wingdings" panose="05000000000000000000" pitchFamily="2" charset="2"/>
                <a:buChar char="l"/>
              </a:pPr>
              <a:r>
                <a:rPr lang="en-US" altLang="zh-CN" dirty="0"/>
                <a:t>Easy and efficient</a:t>
              </a:r>
            </a:p>
          </p:txBody>
        </p:sp>
      </p:grpSp>
      <p:pic>
        <p:nvPicPr>
          <p:cNvPr id="3" name="图片 2">
            <a:extLst>
              <a:ext uri="{FF2B5EF4-FFF2-40B4-BE49-F238E27FC236}">
                <a16:creationId xmlns:a16="http://schemas.microsoft.com/office/drawing/2014/main" id="{B82C8CB6-B1B7-9B4E-CAA0-8E7675C417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7364" y="1380821"/>
            <a:ext cx="5346314" cy="5142798"/>
          </a:xfrm>
          <a:prstGeom prst="rect">
            <a:avLst/>
          </a:prstGeom>
        </p:spPr>
      </p:pic>
    </p:spTree>
    <p:extLst>
      <p:ext uri="{BB962C8B-B14F-4D97-AF65-F5344CB8AC3E}">
        <p14:creationId xmlns:p14="http://schemas.microsoft.com/office/powerpoint/2010/main" val="125704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theory of KLT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矩形 6">
            <a:extLst>
              <a:ext uri="{FF2B5EF4-FFF2-40B4-BE49-F238E27FC236}">
                <a16:creationId xmlns:a16="http://schemas.microsoft.com/office/drawing/2014/main" id="{0F0D4CC2-2984-4D33-B2EA-CAC0257C9A80}"/>
              </a:ext>
            </a:extLst>
          </p:cNvPr>
          <p:cNvSpPr/>
          <p:nvPr/>
        </p:nvSpPr>
        <p:spPr>
          <a:xfrm>
            <a:off x="804587" y="1567486"/>
            <a:ext cx="3988084" cy="274733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65423D6-E4CC-4E9F-9482-D700CCFB7C5E}"/>
                  </a:ext>
                </a:extLst>
              </p:cNvPr>
              <p:cNvSpPr txBox="1"/>
              <p:nvPr/>
            </p:nvSpPr>
            <p:spPr>
              <a:xfrm>
                <a:off x="1447334" y="4378327"/>
                <a:ext cx="2739591"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Input image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𝑀</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𝑁</m:t>
                        </m:r>
                      </m:sup>
                    </m:sSup>
                  </m:oMath>
                </a14:m>
                <a:endParaRPr lang="zh-CN" altLang="en-US" sz="2000" dirty="0"/>
              </a:p>
            </p:txBody>
          </p:sp>
        </mc:Choice>
        <mc:Fallback xmlns="">
          <p:sp>
            <p:nvSpPr>
              <p:cNvPr id="9" name="文本框 8">
                <a:extLst>
                  <a:ext uri="{FF2B5EF4-FFF2-40B4-BE49-F238E27FC236}">
                    <a16:creationId xmlns:a16="http://schemas.microsoft.com/office/drawing/2014/main" id="{465423D6-E4CC-4E9F-9482-D700CCFB7C5E}"/>
                  </a:ext>
                </a:extLst>
              </p:cNvPr>
              <p:cNvSpPr txBox="1">
                <a:spLocks noRot="1" noChangeAspect="1" noMove="1" noResize="1" noEditPoints="1" noAdjustHandles="1" noChangeArrowheads="1" noChangeShapeType="1" noTextEdit="1"/>
              </p:cNvSpPr>
              <p:nvPr/>
            </p:nvSpPr>
            <p:spPr>
              <a:xfrm>
                <a:off x="1447334" y="4378327"/>
                <a:ext cx="2739591" cy="400110"/>
              </a:xfrm>
              <a:prstGeom prst="rect">
                <a:avLst/>
              </a:prstGeom>
              <a:blipFill>
                <a:blip r:embed="rId4"/>
                <a:stretch>
                  <a:fillRect l="-2222" t="-7576" b="-25758"/>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C5D5921C-B05F-4247-8542-A635EDD70433}"/>
              </a:ext>
            </a:extLst>
          </p:cNvPr>
          <p:cNvCxnSpPr>
            <a:cxnSpLocks/>
          </p:cNvCxnSpPr>
          <p:nvPr/>
        </p:nvCxnSpPr>
        <p:spPr>
          <a:xfrm>
            <a:off x="797678" y="2280709"/>
            <a:ext cx="3987682"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36139E8-05AB-4514-B934-846F17AC6C68}"/>
              </a:ext>
            </a:extLst>
          </p:cNvPr>
          <p:cNvCxnSpPr>
            <a:cxnSpLocks/>
          </p:cNvCxnSpPr>
          <p:nvPr/>
        </p:nvCxnSpPr>
        <p:spPr>
          <a:xfrm>
            <a:off x="804587" y="2951269"/>
            <a:ext cx="398077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D210031-662B-4343-BE88-E13C70CF7524}"/>
              </a:ext>
            </a:extLst>
          </p:cNvPr>
          <p:cNvCxnSpPr>
            <a:cxnSpLocks/>
          </p:cNvCxnSpPr>
          <p:nvPr/>
        </p:nvCxnSpPr>
        <p:spPr>
          <a:xfrm>
            <a:off x="797677" y="3637069"/>
            <a:ext cx="398768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6B1FB8E-FEDD-475C-9404-98D7C7239B0C}"/>
              </a:ext>
            </a:extLst>
          </p:cNvPr>
          <p:cNvCxnSpPr>
            <a:cxnSpLocks/>
          </p:cNvCxnSpPr>
          <p:nvPr/>
        </p:nvCxnSpPr>
        <p:spPr>
          <a:xfrm>
            <a:off x="1597980" y="1567487"/>
            <a:ext cx="0" cy="2749871"/>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8CAF0F7-CF8C-4065-A060-8189B9B2FA84}"/>
              </a:ext>
            </a:extLst>
          </p:cNvPr>
          <p:cNvCxnSpPr>
            <a:cxnSpLocks/>
          </p:cNvCxnSpPr>
          <p:nvPr/>
        </p:nvCxnSpPr>
        <p:spPr>
          <a:xfrm>
            <a:off x="2396556"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3440AB6-D5C3-4830-8E0A-CC08297F7388}"/>
              </a:ext>
            </a:extLst>
          </p:cNvPr>
          <p:cNvCxnSpPr>
            <a:cxnSpLocks/>
          </p:cNvCxnSpPr>
          <p:nvPr/>
        </p:nvCxnSpPr>
        <p:spPr>
          <a:xfrm>
            <a:off x="3213371"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A58CE18-CCCA-40C6-A10B-3C2218B64722}"/>
              </a:ext>
            </a:extLst>
          </p:cNvPr>
          <p:cNvCxnSpPr>
            <a:cxnSpLocks/>
          </p:cNvCxnSpPr>
          <p:nvPr/>
        </p:nvCxnSpPr>
        <p:spPr>
          <a:xfrm>
            <a:off x="4011947"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FEE31B-4AA1-4EB8-860A-7EFC5FD51EA5}"/>
              </a:ext>
            </a:extLst>
          </p:cNvPr>
          <p:cNvCxnSpPr>
            <a:cxnSpLocks/>
          </p:cNvCxnSpPr>
          <p:nvPr/>
        </p:nvCxnSpPr>
        <p:spPr>
          <a:xfrm>
            <a:off x="4785360" y="2956560"/>
            <a:ext cx="2180929" cy="814"/>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7499A9-AEF1-4C36-9AE2-28A1D9C05074}"/>
              </a:ext>
            </a:extLst>
          </p:cNvPr>
          <p:cNvSpPr txBox="1"/>
          <p:nvPr/>
        </p:nvSpPr>
        <p:spPr>
          <a:xfrm>
            <a:off x="4803411" y="2546509"/>
            <a:ext cx="2067872"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Patch vectorize</a:t>
            </a:r>
          </a:p>
        </p:txBody>
      </p:sp>
      <p:sp>
        <p:nvSpPr>
          <p:cNvPr id="19" name="矩形 18">
            <a:extLst>
              <a:ext uri="{FF2B5EF4-FFF2-40B4-BE49-F238E27FC236}">
                <a16:creationId xmlns:a16="http://schemas.microsoft.com/office/drawing/2014/main" id="{B069974F-E0EE-4D03-B234-937142DA7783}"/>
              </a:ext>
            </a:extLst>
          </p:cNvPr>
          <p:cNvSpPr/>
          <p:nvPr/>
        </p:nvSpPr>
        <p:spPr>
          <a:xfrm>
            <a:off x="7299880" y="2341623"/>
            <a:ext cx="4404440" cy="1324978"/>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168B0A2-BC7C-4B2C-AFF4-857EB75733D3}"/>
                  </a:ext>
                </a:extLst>
              </p:cNvPr>
              <p:cNvSpPr txBox="1"/>
              <p:nvPr/>
            </p:nvSpPr>
            <p:spPr>
              <a:xfrm>
                <a:off x="2651895" y="1238436"/>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𝑀</m:t>
                      </m:r>
                    </m:oMath>
                  </m:oMathPara>
                </a14:m>
                <a:endParaRPr lang="zh-CN" altLang="en-US" i="1" dirty="0"/>
              </a:p>
            </p:txBody>
          </p:sp>
        </mc:Choice>
        <mc:Fallback xmlns="">
          <p:sp>
            <p:nvSpPr>
              <p:cNvPr id="20" name="文本框 19">
                <a:extLst>
                  <a:ext uri="{FF2B5EF4-FFF2-40B4-BE49-F238E27FC236}">
                    <a16:creationId xmlns:a16="http://schemas.microsoft.com/office/drawing/2014/main" id="{0168B0A2-BC7C-4B2C-AFF4-857EB75733D3}"/>
                  </a:ext>
                </a:extLst>
              </p:cNvPr>
              <p:cNvSpPr txBox="1">
                <a:spLocks noRot="1" noChangeAspect="1" noMove="1" noResize="1" noEditPoints="1" noAdjustHandles="1" noChangeArrowheads="1" noChangeShapeType="1" noTextEdit="1"/>
              </p:cNvSpPr>
              <p:nvPr/>
            </p:nvSpPr>
            <p:spPr>
              <a:xfrm>
                <a:off x="2651895" y="1238436"/>
                <a:ext cx="388083" cy="3671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14DE509-6F45-40D2-87A8-65BE788D2197}"/>
                  </a:ext>
                </a:extLst>
              </p:cNvPr>
              <p:cNvSpPr txBox="1"/>
              <p:nvPr/>
            </p:nvSpPr>
            <p:spPr>
              <a:xfrm>
                <a:off x="400694" y="2756485"/>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i="1" dirty="0"/>
              </a:p>
            </p:txBody>
          </p:sp>
        </mc:Choice>
        <mc:Fallback xmlns="">
          <p:sp>
            <p:nvSpPr>
              <p:cNvPr id="21" name="文本框 20">
                <a:extLst>
                  <a:ext uri="{FF2B5EF4-FFF2-40B4-BE49-F238E27FC236}">
                    <a16:creationId xmlns:a16="http://schemas.microsoft.com/office/drawing/2014/main" id="{914DE509-6F45-40D2-87A8-65BE788D2197}"/>
                  </a:ext>
                </a:extLst>
              </p:cNvPr>
              <p:cNvSpPr txBox="1">
                <a:spLocks noRot="1" noChangeAspect="1" noMove="1" noResize="1" noEditPoints="1" noAdjustHandles="1" noChangeArrowheads="1" noChangeShapeType="1" noTextEdit="1"/>
              </p:cNvSpPr>
              <p:nvPr/>
            </p:nvSpPr>
            <p:spPr>
              <a:xfrm>
                <a:off x="400694" y="2756485"/>
                <a:ext cx="388083"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91FB577-E1BF-43FD-9B74-599FE433F7E2}"/>
                  </a:ext>
                </a:extLst>
              </p:cNvPr>
              <p:cNvSpPr txBox="1"/>
              <p:nvPr/>
            </p:nvSpPr>
            <p:spPr>
              <a:xfrm>
                <a:off x="6915867" y="2815217"/>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i="1" dirty="0"/>
              </a:p>
            </p:txBody>
          </p:sp>
        </mc:Choice>
        <mc:Fallback xmlns="">
          <p:sp>
            <p:nvSpPr>
              <p:cNvPr id="22" name="文本框 21">
                <a:extLst>
                  <a:ext uri="{FF2B5EF4-FFF2-40B4-BE49-F238E27FC236}">
                    <a16:creationId xmlns:a16="http://schemas.microsoft.com/office/drawing/2014/main" id="{D91FB577-E1BF-43FD-9B74-599FE433F7E2}"/>
                  </a:ext>
                </a:extLst>
              </p:cNvPr>
              <p:cNvSpPr txBox="1">
                <a:spLocks noRot="1" noChangeAspect="1" noMove="1" noResize="1" noEditPoints="1" noAdjustHandles="1" noChangeArrowheads="1" noChangeShapeType="1" noTextEdit="1"/>
              </p:cNvSpPr>
              <p:nvPr/>
            </p:nvSpPr>
            <p:spPr>
              <a:xfrm>
                <a:off x="6915867" y="2815217"/>
                <a:ext cx="38808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C3B4F40-5508-4BAE-ACA2-EF69DAA35395}"/>
                  </a:ext>
                </a:extLst>
              </p:cNvPr>
              <p:cNvSpPr txBox="1"/>
              <p:nvPr/>
            </p:nvSpPr>
            <p:spPr>
              <a:xfrm>
                <a:off x="8744644" y="1972291"/>
                <a:ext cx="1570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oMath>
                  </m:oMathPara>
                </a14:m>
                <a:endParaRPr lang="zh-CN" altLang="en-US" i="1" dirty="0"/>
              </a:p>
            </p:txBody>
          </p:sp>
        </mc:Choice>
        <mc:Fallback xmlns="">
          <p:sp>
            <p:nvSpPr>
              <p:cNvPr id="23" name="文本框 22">
                <a:extLst>
                  <a:ext uri="{FF2B5EF4-FFF2-40B4-BE49-F238E27FC236}">
                    <a16:creationId xmlns:a16="http://schemas.microsoft.com/office/drawing/2014/main" id="{FC3B4F40-5508-4BAE-ACA2-EF69DAA35395}"/>
                  </a:ext>
                </a:extLst>
              </p:cNvPr>
              <p:cNvSpPr txBox="1">
                <a:spLocks noRot="1" noChangeAspect="1" noMove="1" noResize="1" noEditPoints="1" noAdjustHandles="1" noChangeArrowheads="1" noChangeShapeType="1" noTextEdit="1"/>
              </p:cNvSpPr>
              <p:nvPr/>
            </p:nvSpPr>
            <p:spPr>
              <a:xfrm>
                <a:off x="8744644" y="1972291"/>
                <a:ext cx="1570037" cy="369332"/>
              </a:xfrm>
              <a:prstGeom prst="rect">
                <a:avLst/>
              </a:prstGeom>
              <a:blipFill>
                <a:blip r:embed="rId8"/>
                <a:stretch>
                  <a:fillRect b="-13333"/>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EB31B9E8-F008-46B2-B182-F874CB20F0A1}"/>
              </a:ext>
            </a:extLst>
          </p:cNvPr>
          <p:cNvCxnSpPr>
            <a:cxnSpLocks/>
          </p:cNvCxnSpPr>
          <p:nvPr/>
        </p:nvCxnSpPr>
        <p:spPr>
          <a:xfrm>
            <a:off x="7513801"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AC1939E-E8BB-4BCD-B680-85C9603461FB}"/>
              </a:ext>
            </a:extLst>
          </p:cNvPr>
          <p:cNvCxnSpPr>
            <a:cxnSpLocks/>
          </p:cNvCxnSpPr>
          <p:nvPr/>
        </p:nvCxnSpPr>
        <p:spPr>
          <a:xfrm>
            <a:off x="7733719"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6D2BD7D-7648-49AF-B622-0BBC705871F9}"/>
              </a:ext>
            </a:extLst>
          </p:cNvPr>
          <p:cNvCxnSpPr>
            <a:cxnSpLocks/>
          </p:cNvCxnSpPr>
          <p:nvPr/>
        </p:nvCxnSpPr>
        <p:spPr>
          <a:xfrm>
            <a:off x="7957497"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CDA15E-4E71-4B83-B3F9-24B0C45992AC}"/>
              </a:ext>
            </a:extLst>
          </p:cNvPr>
          <p:cNvCxnSpPr>
            <a:cxnSpLocks/>
          </p:cNvCxnSpPr>
          <p:nvPr/>
        </p:nvCxnSpPr>
        <p:spPr>
          <a:xfrm>
            <a:off x="8176638"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0E8ACA6-BE63-4948-B406-62DE3A7DF4EB}"/>
              </a:ext>
            </a:extLst>
          </p:cNvPr>
          <p:cNvCxnSpPr>
            <a:cxnSpLocks/>
          </p:cNvCxnSpPr>
          <p:nvPr/>
        </p:nvCxnSpPr>
        <p:spPr>
          <a:xfrm>
            <a:off x="8396556"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42FFAC6-DFE0-4E4A-B305-E383F0EC29C7}"/>
              </a:ext>
            </a:extLst>
          </p:cNvPr>
          <p:cNvCxnSpPr>
            <a:cxnSpLocks/>
          </p:cNvCxnSpPr>
          <p:nvPr/>
        </p:nvCxnSpPr>
        <p:spPr>
          <a:xfrm>
            <a:off x="8620334"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1E283AD-B6A1-4194-AB4A-6E823EA98091}"/>
              </a:ext>
            </a:extLst>
          </p:cNvPr>
          <p:cNvCxnSpPr>
            <a:cxnSpLocks/>
          </p:cNvCxnSpPr>
          <p:nvPr/>
        </p:nvCxnSpPr>
        <p:spPr>
          <a:xfrm>
            <a:off x="884681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9344AD6-06F1-4B47-9CF5-DF81AE078C49}"/>
              </a:ext>
            </a:extLst>
          </p:cNvPr>
          <p:cNvCxnSpPr>
            <a:cxnSpLocks/>
          </p:cNvCxnSpPr>
          <p:nvPr/>
        </p:nvCxnSpPr>
        <p:spPr>
          <a:xfrm>
            <a:off x="906673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EFF349-C3F0-418E-9111-ABDCBA6DC932}"/>
              </a:ext>
            </a:extLst>
          </p:cNvPr>
          <p:cNvCxnSpPr>
            <a:cxnSpLocks/>
          </p:cNvCxnSpPr>
          <p:nvPr/>
        </p:nvCxnSpPr>
        <p:spPr>
          <a:xfrm>
            <a:off x="929051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8301F9-BF55-4AB2-91E1-7B0A55622A5D}"/>
              </a:ext>
            </a:extLst>
          </p:cNvPr>
          <p:cNvCxnSpPr>
            <a:cxnSpLocks/>
          </p:cNvCxnSpPr>
          <p:nvPr/>
        </p:nvCxnSpPr>
        <p:spPr>
          <a:xfrm>
            <a:off x="9509655"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7331475-C27B-48CA-93F0-832048301C64}"/>
              </a:ext>
            </a:extLst>
          </p:cNvPr>
          <p:cNvCxnSpPr>
            <a:cxnSpLocks/>
          </p:cNvCxnSpPr>
          <p:nvPr/>
        </p:nvCxnSpPr>
        <p:spPr>
          <a:xfrm>
            <a:off x="9729573"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4B4C20F-5206-4C4B-9276-8930177BF1CD}"/>
              </a:ext>
            </a:extLst>
          </p:cNvPr>
          <p:cNvCxnSpPr>
            <a:cxnSpLocks/>
          </p:cNvCxnSpPr>
          <p:nvPr/>
        </p:nvCxnSpPr>
        <p:spPr>
          <a:xfrm>
            <a:off x="9953351"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82310E1-78C2-466D-AD87-0EB2D3107685}"/>
              </a:ext>
            </a:extLst>
          </p:cNvPr>
          <p:cNvCxnSpPr>
            <a:cxnSpLocks/>
          </p:cNvCxnSpPr>
          <p:nvPr/>
        </p:nvCxnSpPr>
        <p:spPr>
          <a:xfrm>
            <a:off x="10172119" y="2348789"/>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6C9C260-608A-470B-9470-70116148158B}"/>
              </a:ext>
            </a:extLst>
          </p:cNvPr>
          <p:cNvCxnSpPr>
            <a:cxnSpLocks/>
          </p:cNvCxnSpPr>
          <p:nvPr/>
        </p:nvCxnSpPr>
        <p:spPr>
          <a:xfrm>
            <a:off x="10391260"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A89410E-A2E4-4D77-8856-0EF1E8448261}"/>
              </a:ext>
            </a:extLst>
          </p:cNvPr>
          <p:cNvCxnSpPr>
            <a:cxnSpLocks/>
          </p:cNvCxnSpPr>
          <p:nvPr/>
        </p:nvCxnSpPr>
        <p:spPr>
          <a:xfrm>
            <a:off x="10611178"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CC865D7-4C36-44C3-A8E6-3855BBC2AF68}"/>
              </a:ext>
            </a:extLst>
          </p:cNvPr>
          <p:cNvCxnSpPr>
            <a:cxnSpLocks/>
          </p:cNvCxnSpPr>
          <p:nvPr/>
        </p:nvCxnSpPr>
        <p:spPr>
          <a:xfrm>
            <a:off x="10834956"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75AF018-EEB0-4692-9823-80279239FBCA}"/>
              </a:ext>
            </a:extLst>
          </p:cNvPr>
          <p:cNvCxnSpPr>
            <a:cxnSpLocks/>
          </p:cNvCxnSpPr>
          <p:nvPr/>
        </p:nvCxnSpPr>
        <p:spPr>
          <a:xfrm>
            <a:off x="1104962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452544-D7A7-42B2-AB2E-3E894BBDDF3E}"/>
              </a:ext>
            </a:extLst>
          </p:cNvPr>
          <p:cNvCxnSpPr>
            <a:cxnSpLocks/>
          </p:cNvCxnSpPr>
          <p:nvPr/>
        </p:nvCxnSpPr>
        <p:spPr>
          <a:xfrm>
            <a:off x="1126954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2BBEFE6-35AC-4A08-B43E-7E17BBB91426}"/>
              </a:ext>
            </a:extLst>
          </p:cNvPr>
          <p:cNvCxnSpPr>
            <a:cxnSpLocks/>
          </p:cNvCxnSpPr>
          <p:nvPr/>
        </p:nvCxnSpPr>
        <p:spPr>
          <a:xfrm>
            <a:off x="1149332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4C098B4-6DBD-4ECB-A389-A2114628CFE5}"/>
                  </a:ext>
                </a:extLst>
              </p:cNvPr>
              <p:cNvSpPr txBox="1"/>
              <p:nvPr/>
            </p:nvSpPr>
            <p:spPr>
              <a:xfrm>
                <a:off x="7201460" y="2014285"/>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1</m:t>
                      </m:r>
                    </m:oMath>
                  </m:oMathPara>
                </a14:m>
                <a:endParaRPr lang="zh-CN" altLang="en-US" i="1" dirty="0"/>
              </a:p>
            </p:txBody>
          </p:sp>
        </mc:Choice>
        <mc:Fallback xmlns="">
          <p:sp>
            <p:nvSpPr>
              <p:cNvPr id="43" name="文本框 42">
                <a:extLst>
                  <a:ext uri="{FF2B5EF4-FFF2-40B4-BE49-F238E27FC236}">
                    <a16:creationId xmlns:a16="http://schemas.microsoft.com/office/drawing/2014/main" id="{24C098B4-6DBD-4ECB-A389-A2114628CFE5}"/>
                  </a:ext>
                </a:extLst>
              </p:cNvPr>
              <p:cNvSpPr txBox="1">
                <a:spLocks noRot="1" noChangeAspect="1" noMove="1" noResize="1" noEditPoints="1" noAdjustHandles="1" noChangeArrowheads="1" noChangeShapeType="1" noTextEdit="1"/>
              </p:cNvSpPr>
              <p:nvPr/>
            </p:nvSpPr>
            <p:spPr>
              <a:xfrm>
                <a:off x="7201460" y="2014285"/>
                <a:ext cx="388083" cy="3671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5D3A1D4-06D5-4F22-A3FE-1760CAFB7AC6}"/>
                  </a:ext>
                </a:extLst>
              </p:cNvPr>
              <p:cNvSpPr txBox="1"/>
              <p:nvPr/>
            </p:nvSpPr>
            <p:spPr>
              <a:xfrm>
                <a:off x="938970" y="2296674"/>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44" name="文本框 43">
                <a:extLst>
                  <a:ext uri="{FF2B5EF4-FFF2-40B4-BE49-F238E27FC236}">
                    <a16:creationId xmlns:a16="http://schemas.microsoft.com/office/drawing/2014/main" id="{A5D3A1D4-06D5-4F22-A3FE-1760CAFB7AC6}"/>
                  </a:ext>
                </a:extLst>
              </p:cNvPr>
              <p:cNvSpPr txBox="1">
                <a:spLocks noRot="1" noChangeAspect="1" noMove="1" noResize="1" noEditPoints="1" noAdjustHandles="1" noChangeArrowheads="1" noChangeShapeType="1" noTextEdit="1"/>
              </p:cNvSpPr>
              <p:nvPr/>
            </p:nvSpPr>
            <p:spPr>
              <a:xfrm>
                <a:off x="938970" y="2296674"/>
                <a:ext cx="388083" cy="400110"/>
              </a:xfrm>
              <a:prstGeom prst="rect">
                <a:avLst/>
              </a:prstGeom>
              <a:blipFill>
                <a:blip r:embed="rId10"/>
                <a:stretch>
                  <a:fillRect r="-26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3FC963C-71A4-4075-9B12-E036A41841FD}"/>
                  </a:ext>
                </a:extLst>
              </p:cNvPr>
              <p:cNvSpPr txBox="1"/>
              <p:nvPr/>
            </p:nvSpPr>
            <p:spPr>
              <a:xfrm>
                <a:off x="1558574" y="1744789"/>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45" name="文本框 44">
                <a:extLst>
                  <a:ext uri="{FF2B5EF4-FFF2-40B4-BE49-F238E27FC236}">
                    <a16:creationId xmlns:a16="http://schemas.microsoft.com/office/drawing/2014/main" id="{D3FC963C-71A4-4075-9B12-E036A41841FD}"/>
                  </a:ext>
                </a:extLst>
              </p:cNvPr>
              <p:cNvSpPr txBox="1">
                <a:spLocks noRot="1" noChangeAspect="1" noMove="1" noResize="1" noEditPoints="1" noAdjustHandles="1" noChangeArrowheads="1" noChangeShapeType="1" noTextEdit="1"/>
              </p:cNvSpPr>
              <p:nvPr/>
            </p:nvSpPr>
            <p:spPr>
              <a:xfrm>
                <a:off x="1558574" y="1744789"/>
                <a:ext cx="388083" cy="400110"/>
              </a:xfrm>
              <a:prstGeom prst="rect">
                <a:avLst/>
              </a:prstGeom>
              <a:blipFill>
                <a:blip r:embed="rId11"/>
                <a:stretch>
                  <a:fillRect r="-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FB43B7C4-9582-440B-8E58-2CC684D0B27B}"/>
                  </a:ext>
                </a:extLst>
              </p:cNvPr>
              <p:cNvSpPr txBox="1"/>
              <p:nvPr/>
            </p:nvSpPr>
            <p:spPr>
              <a:xfrm>
                <a:off x="8711086" y="3666682"/>
                <a:ext cx="1746320"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New matrix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46" name="文本框 45">
                <a:extLst>
                  <a:ext uri="{FF2B5EF4-FFF2-40B4-BE49-F238E27FC236}">
                    <a16:creationId xmlns:a16="http://schemas.microsoft.com/office/drawing/2014/main" id="{FB43B7C4-9582-440B-8E58-2CC684D0B27B}"/>
                  </a:ext>
                </a:extLst>
              </p:cNvPr>
              <p:cNvSpPr txBox="1">
                <a:spLocks noRot="1" noChangeAspect="1" noMove="1" noResize="1" noEditPoints="1" noAdjustHandles="1" noChangeArrowheads="1" noChangeShapeType="1" noTextEdit="1"/>
              </p:cNvSpPr>
              <p:nvPr/>
            </p:nvSpPr>
            <p:spPr>
              <a:xfrm>
                <a:off x="8711086" y="3666682"/>
                <a:ext cx="1746320" cy="400110"/>
              </a:xfrm>
              <a:prstGeom prst="rect">
                <a:avLst/>
              </a:prstGeom>
              <a:blipFill>
                <a:blip r:embed="rId12"/>
                <a:stretch>
                  <a:fillRect l="-384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2C12B3C-38ED-4BD2-813E-B24013449E36}"/>
                  </a:ext>
                </a:extLst>
              </p:cNvPr>
              <p:cNvSpPr txBox="1"/>
              <p:nvPr/>
            </p:nvSpPr>
            <p:spPr>
              <a:xfrm>
                <a:off x="316378" y="5354427"/>
                <a:ext cx="3924023" cy="405624"/>
              </a:xfrm>
              <a:prstGeom prst="rect">
                <a:avLst/>
              </a:prstGeom>
              <a:noFill/>
            </p:spPr>
            <p:txBody>
              <a:bodyPr wrap="none" rtlCol="0">
                <a:spAutoFit/>
              </a:bodyPr>
              <a:lstStyle/>
              <a:p>
                <a14:m>
                  <m:oMath xmlns:m="http://schemas.openxmlformats.org/officeDocument/2006/math">
                    <m:r>
                      <a:rPr lang="en-US" altLang="zh-CN" sz="2000" b="1" i="0" smtClean="0">
                        <a:latin typeface="Cambria Math" panose="02040503050406030204" pitchFamily="18" charset="0"/>
                      </a:rPr>
                      <m:t>𝐂</m:t>
                    </m:r>
                    <m:r>
                      <a:rPr lang="en-US" altLang="zh-CN" sz="2000" b="1" i="0" smtClean="0">
                        <a:latin typeface="Cambria Math" panose="02040503050406030204" pitchFamily="18" charset="0"/>
                      </a:rPr>
                      <m:t>= </m:t>
                    </m:r>
                    <m:r>
                      <a:rPr lang="zh-CN" altLang="en-US" sz="2000" b="1" i="1" smtClean="0">
                        <a:latin typeface="Cambria Math" panose="02040503050406030204" pitchFamily="18" charset="0"/>
                      </a:rPr>
                      <m:t>𝔼</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𝑠</m:t>
                                </m:r>
                              </m:sub>
                            </m:sSub>
                            <m:r>
                              <a:rPr lang="en-US" altLang="zh-CN" sz="2000" b="1" i="0" smtClean="0">
                                <a:latin typeface="Cambria Math" panose="02040503050406030204" pitchFamily="18" charset="0"/>
                              </a:rPr>
                              <m:t>−</m:t>
                            </m:r>
                            <m:acc>
                              <m:accPr>
                                <m:chr m:val="̅"/>
                                <m:ctrlPr>
                                  <a:rPr lang="en-US" altLang="zh-CN" sz="2000" i="1" smtClean="0">
                                    <a:latin typeface="Cambria Math" panose="02040503050406030204" pitchFamily="18" charset="0"/>
                                  </a:rPr>
                                </m:ctrlPr>
                              </m:accPr>
                              <m:e>
                                <m:r>
                                  <a:rPr lang="en-US" altLang="zh-CN" sz="2000" b="1" i="0" smtClean="0">
                                    <a:latin typeface="Cambria Math" panose="02040503050406030204" pitchFamily="18" charset="0"/>
                                  </a:rPr>
                                  <m:t>𝐱</m:t>
                                </m:r>
                              </m:e>
                            </m:acc>
                          </m:e>
                        </m:d>
                        <m:sSup>
                          <m:sSupPr>
                            <m:ctrlPr>
                              <a:rPr lang="en-US" altLang="zh-CN" sz="2000" i="1" smtClean="0">
                                <a:latin typeface="Cambria Math" panose="02040503050406030204" pitchFamily="18" charset="0"/>
                              </a:rPr>
                            </m:ctrlPr>
                          </m:sSupPr>
                          <m:e>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0">
                                        <a:latin typeface="Cambria Math" panose="02040503050406030204" pitchFamily="18" charset="0"/>
                                      </a:rPr>
                                      <m:t>𝐱</m:t>
                                    </m:r>
                                  </m:e>
                                  <m:sub>
                                    <m:r>
                                      <a:rPr lang="en-US" altLang="zh-CN" sz="2000" b="0" i="1">
                                        <a:latin typeface="Cambria Math" panose="02040503050406030204" pitchFamily="18" charset="0"/>
                                      </a:rPr>
                                      <m:t>𝑠</m:t>
                                    </m:r>
                                  </m:sub>
                                </m:sSub>
                                <m:r>
                                  <a:rPr lang="en-US" altLang="zh-CN" sz="2000" b="0" i="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1" i="0">
                                        <a:latin typeface="Cambria Math" panose="02040503050406030204" pitchFamily="18" charset="0"/>
                                      </a:rPr>
                                      <m:t>𝐱</m:t>
                                    </m:r>
                                  </m:e>
                                </m:acc>
                              </m:e>
                            </m:d>
                          </m:e>
                          <m:sup>
                            <m:r>
                              <m:rPr>
                                <m:sty m:val="p"/>
                              </m:rPr>
                              <a:rPr lang="en-US" altLang="zh-CN" sz="2000" b="0" i="0" smtClean="0">
                                <a:latin typeface="Cambria Math" panose="02040503050406030204" pitchFamily="18" charset="0"/>
                              </a:rPr>
                              <m:t>T</m:t>
                            </m:r>
                          </m:sup>
                        </m:sSup>
                      </m:e>
                    </m:d>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47" name="文本框 46">
                <a:extLst>
                  <a:ext uri="{FF2B5EF4-FFF2-40B4-BE49-F238E27FC236}">
                    <a16:creationId xmlns:a16="http://schemas.microsoft.com/office/drawing/2014/main" id="{82C12B3C-38ED-4BD2-813E-B24013449E36}"/>
                  </a:ext>
                </a:extLst>
              </p:cNvPr>
              <p:cNvSpPr txBox="1">
                <a:spLocks noRot="1" noChangeAspect="1" noMove="1" noResize="1" noEditPoints="1" noAdjustHandles="1" noChangeArrowheads="1" noChangeShapeType="1" noTextEdit="1"/>
              </p:cNvSpPr>
              <p:nvPr/>
            </p:nvSpPr>
            <p:spPr>
              <a:xfrm>
                <a:off x="316378" y="5354427"/>
                <a:ext cx="3924023" cy="40562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75E5BF4-2307-4080-B0C9-4A113001D51C}"/>
                  </a:ext>
                </a:extLst>
              </p:cNvPr>
              <p:cNvSpPr txBox="1"/>
              <p:nvPr/>
            </p:nvSpPr>
            <p:spPr>
              <a:xfrm>
                <a:off x="8262170" y="3976577"/>
                <a:ext cx="2815369" cy="369332"/>
              </a:xfrm>
              <a:prstGeom prst="rect">
                <a:avLst/>
              </a:prstGeom>
              <a:noFill/>
            </p:spPr>
            <p:txBody>
              <a:bodyPr wrap="square">
                <a:spAutoFit/>
              </a:bodyPr>
              <a:lstStyle/>
              <a:p>
                <a14:m>
                  <m:oMath xmlns:m="http://schemas.openxmlformats.org/officeDocument/2006/math">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1" smtClean="0">
                            <a:latin typeface="Cambria Math" panose="02040503050406030204" pitchFamily="18" charset="0"/>
                          </a:rPr>
                          <m:t>𝑆</m:t>
                        </m:r>
                      </m:sub>
                    </m:sSub>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oMath>
                </a14:m>
                <a:r>
                  <a:rPr lang="en-US" altLang="zh-CN"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endParaRPr lang="zh-CN" altLang="en-US" dirty="0"/>
              </a:p>
            </p:txBody>
          </p:sp>
        </mc:Choice>
        <mc:Fallback xmlns="">
          <p:sp>
            <p:nvSpPr>
              <p:cNvPr id="48" name="文本框 47">
                <a:extLst>
                  <a:ext uri="{FF2B5EF4-FFF2-40B4-BE49-F238E27FC236}">
                    <a16:creationId xmlns:a16="http://schemas.microsoft.com/office/drawing/2014/main" id="{B75E5BF4-2307-4080-B0C9-4A113001D51C}"/>
                  </a:ext>
                </a:extLst>
              </p:cNvPr>
              <p:cNvSpPr txBox="1">
                <a:spLocks noRot="1" noChangeAspect="1" noMove="1" noResize="1" noEditPoints="1" noAdjustHandles="1" noChangeArrowheads="1" noChangeShapeType="1" noTextEdit="1"/>
              </p:cNvSpPr>
              <p:nvPr/>
            </p:nvSpPr>
            <p:spPr>
              <a:xfrm>
                <a:off x="8262170" y="3976577"/>
                <a:ext cx="2815369"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45D4EB0-2E57-4225-B696-464B70AA3DE7}"/>
                  </a:ext>
                </a:extLst>
              </p:cNvPr>
              <p:cNvSpPr txBox="1"/>
              <p:nvPr/>
            </p:nvSpPr>
            <p:spPr>
              <a:xfrm>
                <a:off x="316378" y="4969891"/>
                <a:ext cx="2823996"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Covariance matrix of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49" name="文本框 48">
                <a:extLst>
                  <a:ext uri="{FF2B5EF4-FFF2-40B4-BE49-F238E27FC236}">
                    <a16:creationId xmlns:a16="http://schemas.microsoft.com/office/drawing/2014/main" id="{045D4EB0-2E57-4225-B696-464B70AA3DE7}"/>
                  </a:ext>
                </a:extLst>
              </p:cNvPr>
              <p:cNvSpPr txBox="1">
                <a:spLocks noRot="1" noChangeAspect="1" noMove="1" noResize="1" noEditPoints="1" noAdjustHandles="1" noChangeArrowheads="1" noChangeShapeType="1" noTextEdit="1"/>
              </p:cNvSpPr>
              <p:nvPr/>
            </p:nvSpPr>
            <p:spPr>
              <a:xfrm>
                <a:off x="316378" y="4969891"/>
                <a:ext cx="2823996" cy="400110"/>
              </a:xfrm>
              <a:prstGeom prst="rect">
                <a:avLst/>
              </a:prstGeom>
              <a:blipFill>
                <a:blip r:embed="rId15"/>
                <a:stretch>
                  <a:fillRect l="-2376" t="-7576" b="-25758"/>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45217C12-6263-4CC5-A59F-37B1D2A9CEB6}"/>
              </a:ext>
            </a:extLst>
          </p:cNvPr>
          <p:cNvCxnSpPr>
            <a:cxnSpLocks/>
          </p:cNvCxnSpPr>
          <p:nvPr/>
        </p:nvCxnSpPr>
        <p:spPr>
          <a:xfrm>
            <a:off x="4799311" y="5208209"/>
            <a:ext cx="2252248" cy="0"/>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8EAA15-C1CF-40A6-B16E-3672EDC3FBCC}"/>
              </a:ext>
            </a:extLst>
          </p:cNvPr>
          <p:cNvSpPr txBox="1"/>
          <p:nvPr/>
        </p:nvSpPr>
        <p:spPr>
          <a:xfrm>
            <a:off x="4183124" y="4668429"/>
            <a:ext cx="347933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Eigenvalue decomposition</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6304C23-C98D-489A-B315-7D866E23C88D}"/>
                  </a:ext>
                </a:extLst>
              </p:cNvPr>
              <p:cNvSpPr txBox="1"/>
              <p:nvPr/>
            </p:nvSpPr>
            <p:spPr>
              <a:xfrm>
                <a:off x="7586869" y="5382924"/>
                <a:ext cx="4288303"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0" smtClean="0">
                        <a:latin typeface="Cambria Math" panose="02040503050406030204" pitchFamily="18" charset="0"/>
                      </a:rPr>
                      <m:t>𝐏</m:t>
                    </m:r>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b="0" i="1" smtClean="0">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r>
                      <a:rPr lang="en-US" altLang="zh-CN" sz="2000" b="1"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52" name="文本框 51">
                <a:extLst>
                  <a:ext uri="{FF2B5EF4-FFF2-40B4-BE49-F238E27FC236}">
                    <a16:creationId xmlns:a16="http://schemas.microsoft.com/office/drawing/2014/main" id="{26304C23-C98D-489A-B315-7D866E23C88D}"/>
                  </a:ext>
                </a:extLst>
              </p:cNvPr>
              <p:cNvSpPr txBox="1">
                <a:spLocks noRot="1" noChangeAspect="1" noMove="1" noResize="1" noEditPoints="1" noAdjustHandles="1" noChangeArrowheads="1" noChangeShapeType="1" noTextEdit="1"/>
              </p:cNvSpPr>
              <p:nvPr/>
            </p:nvSpPr>
            <p:spPr>
              <a:xfrm>
                <a:off x="7586869" y="5382924"/>
                <a:ext cx="4288303" cy="400110"/>
              </a:xfrm>
              <a:prstGeom prst="rect">
                <a:avLst/>
              </a:prstGeom>
              <a:blipFill>
                <a:blip r:embed="rId16"/>
                <a:stretch>
                  <a:fillRect l="-1565" t="-7576" b="-25758"/>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76549AC2-EAAC-435E-8020-7112794AAACE}"/>
              </a:ext>
            </a:extLst>
          </p:cNvPr>
          <p:cNvSpPr txBox="1"/>
          <p:nvPr/>
        </p:nvSpPr>
        <p:spPr>
          <a:xfrm>
            <a:off x="7564858" y="4684716"/>
            <a:ext cx="4542264" cy="707886"/>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Arrange eigenvector according to eigenvalue in descending order to obtain</a:t>
            </a:r>
            <a:endParaRPr lang="zh-CN" altLang="en-US"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5181108-6D3D-4B23-94E1-BE3A7AA44E12}"/>
                  </a:ext>
                </a:extLst>
              </p:cNvPr>
              <p:cNvSpPr txBox="1"/>
              <p:nvPr/>
            </p:nvSpPr>
            <p:spPr>
              <a:xfrm>
                <a:off x="657547" y="6024314"/>
                <a:ext cx="11046773" cy="406009"/>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coefficient matrix </a:t>
                </a:r>
                <a14:m>
                  <m:oMath xmlns:m="http://schemas.openxmlformats.org/officeDocument/2006/math">
                    <m:r>
                      <a:rPr lang="en-US" altLang="zh-CN" sz="2000" b="1" i="0" smtClean="0">
                        <a:latin typeface="Cambria Math" panose="02040503050406030204" pitchFamily="18" charset="0"/>
                      </a:rPr>
                      <m:t>𝐘</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i="0" smtClean="0">
                            <a:latin typeface="Cambria Math" panose="02040503050406030204" pitchFamily="18" charset="0"/>
                            <a:ea typeface="Cambria Math" panose="02040503050406030204" pitchFamily="18" charset="0"/>
                          </a:rPr>
                          <m:t>𝐏</m:t>
                        </m:r>
                      </m:e>
                      <m:sup>
                        <m:r>
                          <m:rPr>
                            <m:sty m:val="p"/>
                          </m:rPr>
                          <a:rPr lang="en-US" altLang="zh-CN" sz="2000" b="0" i="0" smtClean="0">
                            <a:latin typeface="Cambria Math" panose="02040503050406030204" pitchFamily="18" charset="0"/>
                            <a:ea typeface="Cambria Math" panose="02040503050406030204" pitchFamily="18" charset="0"/>
                          </a:rPr>
                          <m:t>T</m:t>
                        </m:r>
                      </m:sup>
                    </m:sSup>
                    <m:r>
                      <a:rPr lang="en-US" altLang="zh-CN" sz="2000" b="1" i="0" smtClean="0">
                        <a:latin typeface="Cambria Math" panose="02040503050406030204" pitchFamily="18" charset="0"/>
                        <a:ea typeface="Cambria Math" panose="02040503050406030204" pitchFamily="18" charset="0"/>
                      </a:rPr>
                      <m:t>𝐗</m:t>
                    </m:r>
                    <m:r>
                      <a:rPr lang="en-US" altLang="zh-CN" sz="2000" b="0" i="0"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i="1">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e>
                      <m:sup>
                        <m:r>
                          <m:rPr>
                            <m:sty m:val="p"/>
                          </m:rPr>
                          <a:rPr lang="en-US" altLang="zh-CN" sz="2000" b="0" i="0" smtClean="0">
                            <a:latin typeface="Cambria Math" panose="02040503050406030204" pitchFamily="18" charset="0"/>
                            <a:ea typeface="Cambria Math" panose="02040503050406030204" pitchFamily="18" charset="0"/>
                          </a:rPr>
                          <m:t>T</m:t>
                        </m:r>
                      </m:sup>
                    </m:sSup>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𝐲</m:t>
                        </m:r>
                      </m:e>
                      <m:sub>
                        <m:r>
                          <a:rPr lang="en-US" altLang="zh-CN" sz="2000" i="1">
                            <a:latin typeface="Cambria Math" panose="02040503050406030204" pitchFamily="18" charset="0"/>
                            <a:cs typeface="Calibri" panose="020F0502020204030204" pitchFamily="34" charset="0"/>
                          </a:rPr>
                          <m:t>𝑘</m:t>
                        </m:r>
                      </m:sub>
                    </m:sSub>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latin typeface="Calibri" panose="020F0502020204030204" pitchFamily="34" charset="0"/>
                    <a:cs typeface="Calibri" panose="020F0502020204030204" pitchFamily="34" charset="0"/>
                  </a:rPr>
                  <a:t> is the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en-US" altLang="zh-CN" sz="2000" dirty="0">
                    <a:latin typeface="Calibri" panose="020F0502020204030204" pitchFamily="34" charset="0"/>
                    <a:cs typeface="Calibri" panose="020F0502020204030204" pitchFamily="34" charset="0"/>
                  </a:rPr>
                  <a:t>-</a:t>
                </a:r>
                <a:r>
                  <a:rPr lang="en-US" altLang="zh-CN" sz="2000" dirty="0" err="1">
                    <a:latin typeface="Calibri" panose="020F0502020204030204" pitchFamily="34" charset="0"/>
                    <a:cs typeface="Calibri" panose="020F0502020204030204" pitchFamily="34" charset="0"/>
                  </a:rPr>
                  <a:t>th</a:t>
                </a:r>
                <a:r>
                  <a:rPr lang="en-US" altLang="zh-CN" sz="2000" dirty="0">
                    <a:latin typeface="Calibri" panose="020F0502020204030204" pitchFamily="34" charset="0"/>
                    <a:cs typeface="Calibri" panose="020F0502020204030204" pitchFamily="34" charset="0"/>
                  </a:rPr>
                  <a:t> spectral component in </a:t>
                </a:r>
                <a14:m>
                  <m:oMath xmlns:m="http://schemas.openxmlformats.org/officeDocument/2006/math">
                    <m:r>
                      <a:rPr lang="en-US" altLang="zh-CN" sz="2000" b="1" i="1">
                        <a:latin typeface="Cambria Math" panose="02040503050406030204" pitchFamily="18" charset="0"/>
                      </a:rPr>
                      <m:t>𝐘</m:t>
                    </m:r>
                  </m:oMath>
                </a14:m>
                <a:r>
                  <a:rPr lang="en-US" altLang="zh-CN" sz="2000" b="1" dirty="0"/>
                  <a:t>.</a:t>
                </a:r>
                <a:endParaRPr lang="zh-CN" altLang="en-US" sz="2000" b="1" dirty="0"/>
              </a:p>
            </p:txBody>
          </p:sp>
        </mc:Choice>
        <mc:Fallback xmlns="">
          <p:sp>
            <p:nvSpPr>
              <p:cNvPr id="54" name="文本框 53">
                <a:extLst>
                  <a:ext uri="{FF2B5EF4-FFF2-40B4-BE49-F238E27FC236}">
                    <a16:creationId xmlns:a16="http://schemas.microsoft.com/office/drawing/2014/main" id="{55181108-6D3D-4B23-94E1-BE3A7AA44E12}"/>
                  </a:ext>
                </a:extLst>
              </p:cNvPr>
              <p:cNvSpPr txBox="1">
                <a:spLocks noRot="1" noChangeAspect="1" noMove="1" noResize="1" noEditPoints="1" noAdjustHandles="1" noChangeArrowheads="1" noChangeShapeType="1" noTextEdit="1"/>
              </p:cNvSpPr>
              <p:nvPr/>
            </p:nvSpPr>
            <p:spPr>
              <a:xfrm>
                <a:off x="657547" y="6024314"/>
                <a:ext cx="11046773" cy="406009"/>
              </a:xfrm>
              <a:prstGeom prst="rect">
                <a:avLst/>
              </a:prstGeom>
              <a:blipFill>
                <a:blip r:embed="rId17"/>
                <a:stretch>
                  <a:fillRect l="-607" t="-5970" b="-25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993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6948B57-8816-4575-B666-0681775660A7}"/>
                  </a:ext>
                </a:extLst>
              </p:cNvPr>
              <p:cNvSpPr txBox="1"/>
              <p:nvPr/>
            </p:nvSpPr>
            <p:spPr>
              <a:xfrm>
                <a:off x="911715" y="1761470"/>
                <a:ext cx="10477645" cy="40562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1">
                        <a:latin typeface="Cambria Math" panose="02040503050406030204" pitchFamily="18" charset="0"/>
                        <a:cs typeface="Calibri" panose="020F0502020204030204" pitchFamily="34" charset="0"/>
                      </a:rPr>
                      <m:t>𝐏</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an orthogonal matrix, thus </a:t>
                </a:r>
                <a14:m>
                  <m:oMath xmlns:m="http://schemas.openxmlformats.org/officeDocument/2006/math">
                    <m:r>
                      <a:rPr lang="en-US" altLang="zh-CN" sz="2000" b="1" i="0">
                        <a:latin typeface="Cambria Math" panose="02040503050406030204" pitchFamily="18" charset="0"/>
                        <a:cs typeface="Calibri" panose="020F0502020204030204" pitchFamily="34" charset="0"/>
                      </a:rPr>
                      <m:t>𝐏</m:t>
                    </m:r>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𝐏</m:t>
                        </m:r>
                      </m:e>
                      <m:sup>
                        <m:r>
                          <m:rPr>
                            <m:sty m:val="p"/>
                          </m:rPr>
                          <a:rPr lang="en-US" altLang="zh-CN" sz="2000" b="0" i="0" smtClean="0">
                            <a:latin typeface="Cambria Math" panose="02040503050406030204" pitchFamily="18" charset="0"/>
                            <a:cs typeface="Calibri" panose="020F0502020204030204" pitchFamily="34" charset="0"/>
                          </a:rPr>
                          <m:t>T</m:t>
                        </m:r>
                      </m:sup>
                    </m:sSup>
                    <m:r>
                      <a:rPr lang="en-US" altLang="zh-CN" sz="2000" b="0" i="0" smtClean="0">
                        <a:latin typeface="Cambria Math" panose="02040503050406030204" pitchFamily="18" charset="0"/>
                        <a:cs typeface="Calibri" panose="020F0502020204030204" pitchFamily="34" charset="0"/>
                      </a:rPr>
                      <m:t>=</m:t>
                    </m:r>
                    <m:r>
                      <m:rPr>
                        <m:sty m:val="p"/>
                      </m:rPr>
                      <a:rPr lang="en-US" altLang="zh-CN" sz="2000" b="0" i="0" smtClean="0">
                        <a:latin typeface="Cambria Math" panose="02040503050406030204" pitchFamily="18" charset="0"/>
                        <a:cs typeface="Calibri" panose="020F0502020204030204" pitchFamily="34" charset="0"/>
                      </a:rPr>
                      <m:t>I</m:t>
                    </m:r>
                  </m:oMath>
                </a14:m>
                <a:r>
                  <a:rPr lang="en-US" altLang="zh-CN" sz="2000" dirty="0">
                    <a:latin typeface="Calibri" panose="020F0502020204030204" pitchFamily="34" charset="0"/>
                    <a:cs typeface="Calibri" panose="020F0502020204030204" pitchFamily="34" charset="0"/>
                  </a:rPr>
                  <a:t>, original image can be reconstructed as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𝐗</m:t>
                    </m:r>
                    <m:r>
                      <a:rPr lang="en-US" altLang="zh-CN" sz="2000" b="0" i="0" smtClean="0">
                        <a:latin typeface="Cambria Math" panose="02040503050406030204" pitchFamily="18" charset="0"/>
                        <a:cs typeface="Calibri" panose="020F0502020204030204" pitchFamily="34" charset="0"/>
                      </a:rPr>
                      <m:t>=</m:t>
                    </m:r>
                    <m:r>
                      <a:rPr lang="en-US" altLang="zh-CN" sz="2000" b="1" i="0" smtClean="0">
                        <a:latin typeface="Cambria Math" panose="02040503050406030204" pitchFamily="18" charset="0"/>
                        <a:cs typeface="Calibri" panose="020F0502020204030204" pitchFamily="34" charset="0"/>
                      </a:rPr>
                      <m:t>𝐏𝐘</m:t>
                    </m:r>
                  </m:oMath>
                </a14:m>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mc:Choice>
        <mc:Fallback xmlns="">
          <p:sp>
            <p:nvSpPr>
              <p:cNvPr id="7" name="文本框 6">
                <a:extLst>
                  <a:ext uri="{FF2B5EF4-FFF2-40B4-BE49-F238E27FC236}">
                    <a16:creationId xmlns:a16="http://schemas.microsoft.com/office/drawing/2014/main" id="{06948B57-8816-4575-B666-0681775660A7}"/>
                  </a:ext>
                </a:extLst>
              </p:cNvPr>
              <p:cNvSpPr txBox="1">
                <a:spLocks noRot="1" noChangeAspect="1" noMove="1" noResize="1" noEditPoints="1" noAdjustHandles="1" noChangeArrowheads="1" noChangeShapeType="1" noTextEdit="1"/>
              </p:cNvSpPr>
              <p:nvPr/>
            </p:nvSpPr>
            <p:spPr>
              <a:xfrm>
                <a:off x="911715" y="1761470"/>
                <a:ext cx="10477645" cy="405624"/>
              </a:xfrm>
              <a:prstGeom prst="rect">
                <a:avLst/>
              </a:prstGeom>
              <a:blipFill>
                <a:blip r:embed="rId4"/>
                <a:stretch>
                  <a:fillRect l="-640" t="-7576" r="-524"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AA2FD1-458E-4163-9117-15E5C801BFBF}"/>
                  </a:ext>
                </a:extLst>
              </p:cNvPr>
              <p:cNvSpPr txBox="1"/>
              <p:nvPr/>
            </p:nvSpPr>
            <p:spPr>
              <a:xfrm>
                <a:off x="911715" y="2645334"/>
                <a:ext cx="10605097" cy="41293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Take the first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to obtain reconstruction KLT coefficient matrix</a:t>
                </a:r>
                <a:r>
                  <a:rPr lang="en-US" altLang="zh-CN" dirty="0"/>
                  <a:t> </a:t>
                </a:r>
                <a14:m>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𝐘</m:t>
                        </m:r>
                      </m:e>
                      <m: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 follows:</a:t>
                </a:r>
                <a:endParaRPr lang="zh-CN" altLang="en-US" sz="2000" dirty="0">
                  <a:latin typeface="Calibri" panose="020F0502020204030204" pitchFamily="34" charset="0"/>
                  <a:cs typeface="Calibri" panose="020F0502020204030204" pitchFamily="34" charset="0"/>
                </a:endParaRPr>
              </a:p>
            </p:txBody>
          </p:sp>
        </mc:Choice>
        <mc:Fallback xmlns="">
          <p:sp>
            <p:nvSpPr>
              <p:cNvPr id="9" name="文本框 8">
                <a:extLst>
                  <a:ext uri="{FF2B5EF4-FFF2-40B4-BE49-F238E27FC236}">
                    <a16:creationId xmlns:a16="http://schemas.microsoft.com/office/drawing/2014/main" id="{0CAA2FD1-458E-4163-9117-15E5C801BFBF}"/>
                  </a:ext>
                </a:extLst>
              </p:cNvPr>
              <p:cNvSpPr txBox="1">
                <a:spLocks noRot="1" noChangeAspect="1" noMove="1" noResize="1" noEditPoints="1" noAdjustHandles="1" noChangeArrowheads="1" noChangeShapeType="1" noTextEdit="1"/>
              </p:cNvSpPr>
              <p:nvPr/>
            </p:nvSpPr>
            <p:spPr>
              <a:xfrm>
                <a:off x="911715" y="2645334"/>
                <a:ext cx="10605097" cy="412934"/>
              </a:xfrm>
              <a:prstGeom prst="rect">
                <a:avLst/>
              </a:prstGeom>
              <a:blipFill>
                <a:blip r:embed="rId5"/>
                <a:stretch>
                  <a:fillRect l="-633" t="-588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AA9145-D052-4A37-A5F4-3549E583A1DB}"/>
                  </a:ext>
                </a:extLst>
              </p:cNvPr>
              <p:cNvSpPr txBox="1"/>
              <p:nvPr/>
            </p:nvSpPr>
            <p:spPr>
              <a:xfrm>
                <a:off x="3716197" y="3536508"/>
                <a:ext cx="4782756" cy="1205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cs typeface="Calibri" panose="020F0502020204030204" pitchFamily="34" charset="0"/>
                            </a:rPr>
                          </m:ctrlPr>
                        </m:sSupPr>
                        <m:e>
                          <m:r>
                            <a:rPr lang="en-US" altLang="zh-CN" sz="2400" b="1" i="0" smtClean="0">
                              <a:latin typeface="Cambria Math" panose="02040503050406030204" pitchFamily="18" charset="0"/>
                              <a:cs typeface="Calibri" panose="020F0502020204030204" pitchFamily="34" charset="0"/>
                            </a:rPr>
                            <m:t>𝐘</m:t>
                          </m:r>
                        </m:e>
                        <m:sup>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𝑘</m:t>
                          </m:r>
                          <m:r>
                            <a:rPr lang="en-US" altLang="zh-CN" sz="2400" b="0" i="1" smtClean="0">
                              <a:latin typeface="Cambria Math" panose="02040503050406030204" pitchFamily="18" charset="0"/>
                              <a:cs typeface="Calibri" panose="020F0502020204030204" pitchFamily="34" charset="0"/>
                            </a:rPr>
                            <m:t>)</m:t>
                          </m:r>
                        </m:sup>
                      </m:sSup>
                      <m:r>
                        <a:rPr lang="en-US" altLang="zh-CN" sz="2400" b="0" i="1" smtClean="0">
                          <a:latin typeface="Cambria Math" panose="02040503050406030204" pitchFamily="18" charset="0"/>
                          <a:cs typeface="Calibri" panose="020F0502020204030204" pitchFamily="34" charset="0"/>
                        </a:rPr>
                        <m:t>=</m:t>
                      </m:r>
                      <m:sSup>
                        <m:sSupPr>
                          <m:ctrlPr>
                            <a:rPr lang="en-US" altLang="zh-CN" sz="2400" b="0" i="1" smtClean="0">
                              <a:latin typeface="Cambria Math" panose="02040503050406030204" pitchFamily="18" charset="0"/>
                              <a:cs typeface="Calibri" panose="020F0502020204030204" pitchFamily="34" charset="0"/>
                            </a:rPr>
                          </m:ctrlPr>
                        </m:sSupPr>
                        <m:e>
                          <m:d>
                            <m:dPr>
                              <m:begChr m:val="["/>
                              <m:endChr m:val="]"/>
                              <m:ctrlPr>
                                <a:rPr lang="en-US" altLang="zh-CN" sz="2400" b="0" i="1" smtClean="0">
                                  <a:latin typeface="Cambria Math" panose="02040503050406030204" pitchFamily="18" charset="0"/>
                                  <a:cs typeface="Calibri" panose="020F0502020204030204" pitchFamily="34" charset="0"/>
                                </a:rPr>
                              </m:ctrlPr>
                            </m:dPr>
                            <m:e>
                              <m:m>
                                <m:mPr>
                                  <m:mcs>
                                    <m:mc>
                                      <m:mcPr>
                                        <m:count m:val="3"/>
                                        <m:mcJc m:val="center"/>
                                      </m:mcPr>
                                    </m:mc>
                                  </m:mcs>
                                  <m:ctrlPr>
                                    <a:rPr lang="en-US" altLang="zh-CN" sz="2400" b="0" i="1" smtClean="0">
                                      <a:latin typeface="Cambria Math" panose="02040503050406030204" pitchFamily="18" charset="0"/>
                                      <a:cs typeface="Calibri" panose="020F0502020204030204" pitchFamily="34" charset="0"/>
                                    </a:rPr>
                                  </m:ctrlPr>
                                </m:mP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1,1</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,1</m:t>
                                        </m:r>
                                      </m:sub>
                                    </m:sSub>
                                  </m:e>
                                </m:mr>
                                <m:mr>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m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m:t>
                                        </m:r>
                                        <m:r>
                                          <a:rPr lang="en-US" altLang="zh-CN" sz="2400" i="1">
                                            <a:latin typeface="Cambria Math" panose="02040503050406030204" pitchFamily="18" charset="0"/>
                                            <a:cs typeface="Calibri" panose="020F0502020204030204" pitchFamily="34" charset="0"/>
                                          </a:rPr>
                                          <m:t>𝑆</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𝑆</m:t>
                                        </m:r>
                                      </m:sub>
                                    </m:sSub>
                                  </m:e>
                                </m:mr>
                              </m:m>
                              <m:m>
                                <m:mPr>
                                  <m:mcs>
                                    <m:mc>
                                      <m:mcPr>
                                        <m:count m:val="3"/>
                                        <m:mcJc m:val="center"/>
                                      </m:mcPr>
                                    </m:mc>
                                  </m:mcs>
                                  <m:ctrlPr>
                                    <a:rPr lang="en-US" altLang="zh-CN" sz="2400" i="1">
                                      <a:latin typeface="Cambria Math" panose="02040503050406030204" pitchFamily="18" charset="0"/>
                                      <a:cs typeface="Calibri" panose="020F0502020204030204" pitchFamily="34" charset="0"/>
                                    </a:rPr>
                                  </m:ctrlPr>
                                </m:mPr>
                                <m:mr>
                                  <m:e>
                                    <m:r>
                                      <m:rPr>
                                        <m:brk m:alnAt="7"/>
                                      </m:rP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r>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mr>
                                <m:mr>
                                  <m:e>
                                    <m: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
                            </m:e>
                          </m:d>
                        </m:e>
                        <m:sup>
                          <m:r>
                            <m:rPr>
                              <m:sty m:val="p"/>
                            </m:rPr>
                            <a:rPr lang="en-US" altLang="zh-CN" sz="2400" b="0" i="0" smtClean="0">
                              <a:latin typeface="Cambria Math" panose="02040503050406030204" pitchFamily="18" charset="0"/>
                              <a:cs typeface="Calibri" panose="020F0502020204030204" pitchFamily="34" charset="0"/>
                            </a:rPr>
                            <m:t>T</m:t>
                          </m:r>
                        </m:sup>
                      </m:sSup>
                    </m:oMath>
                  </m:oMathPara>
                </a14:m>
                <a:endParaRPr lang="zh-CN" altLang="en-US" sz="2400" dirty="0"/>
              </a:p>
            </p:txBody>
          </p:sp>
        </mc:Choice>
        <mc:Fallback xmlns="">
          <p:sp>
            <p:nvSpPr>
              <p:cNvPr id="10" name="文本框 9">
                <a:extLst>
                  <a:ext uri="{FF2B5EF4-FFF2-40B4-BE49-F238E27FC236}">
                    <a16:creationId xmlns:a16="http://schemas.microsoft.com/office/drawing/2014/main" id="{27AA9145-D052-4A37-A5F4-3549E583A1DB}"/>
                  </a:ext>
                </a:extLst>
              </p:cNvPr>
              <p:cNvSpPr txBox="1">
                <a:spLocks noRot="1" noChangeAspect="1" noMove="1" noResize="1" noEditPoints="1" noAdjustHandles="1" noChangeArrowheads="1" noChangeShapeType="1" noTextEdit="1"/>
              </p:cNvSpPr>
              <p:nvPr/>
            </p:nvSpPr>
            <p:spPr>
              <a:xfrm>
                <a:off x="3716197" y="3536508"/>
                <a:ext cx="4782756" cy="12054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9BBFDD6-A968-4B3A-B954-F10FE9E371F3}"/>
                  </a:ext>
                </a:extLst>
              </p:cNvPr>
              <p:cNvSpPr txBox="1"/>
              <p:nvPr/>
            </p:nvSpPr>
            <p:spPr>
              <a:xfrm>
                <a:off x="911715" y="5220206"/>
                <a:ext cx="10605097" cy="7207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The image is reconstructed as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𝐗</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r>
                      <a:rPr lang="en-US" altLang="zh-CN" sz="2000">
                        <a:latin typeface="Cambria Math" panose="02040503050406030204" pitchFamily="18" charset="0"/>
                        <a:cs typeface="Calibri" panose="020F0502020204030204" pitchFamily="34" charset="0"/>
                      </a:rPr>
                      <m:t>=</m:t>
                    </m:r>
                    <m:r>
                      <a:rPr lang="en-US" altLang="zh-CN" sz="2000" b="1" i="1">
                        <a:latin typeface="Cambria Math" panose="02040503050406030204" pitchFamily="18" charset="0"/>
                        <a:cs typeface="Calibri" panose="020F0502020204030204" pitchFamily="34" charset="0"/>
                      </a:rPr>
                      <m:t>𝐏</m:t>
                    </m:r>
                    <m:sSup>
                      <m:sSupPr>
                        <m:ctrlPr>
                          <a:rPr lang="en-US" altLang="zh-CN" sz="2000" i="1">
                            <a:latin typeface="Cambria Math" panose="02040503050406030204" pitchFamily="18" charset="0"/>
                            <a:cs typeface="Calibri" panose="020F0502020204030204" pitchFamily="34" charset="0"/>
                          </a:rPr>
                        </m:ctrlPr>
                      </m:sSupPr>
                      <m:e>
                        <m:r>
                          <a:rPr lang="en-US" altLang="zh-CN" sz="2000" b="1" i="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by only considering the first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And here we adopt </a:t>
                </a:r>
                <a14:m>
                  <m:oMath xmlns:m="http://schemas.openxmlformats.org/officeDocument/2006/math">
                    <m:r>
                      <a:rPr lang="en-US" altLang="zh-CN" sz="2000" i="1">
                        <a:latin typeface="Cambria Math" panose="02040503050406030204" pitchFamily="18" charset="0"/>
                      </a:rPr>
                      <m:t>𝐾</m:t>
                    </m:r>
                    <m:r>
                      <a:rPr lang="en-US" altLang="zh-CN" sz="2000" b="0" i="1" smtClean="0">
                        <a:latin typeface="Cambria Math" panose="02040503050406030204" pitchFamily="18" charset="0"/>
                      </a:rPr>
                      <m:t>=64</m:t>
                    </m:r>
                  </m:oMath>
                </a14:m>
                <a:r>
                  <a:rPr lang="en-US" altLang="zh-CN" sz="2000" i="1" dirty="0"/>
                  <a:t>.</a:t>
                </a:r>
                <a:endParaRPr lang="zh-CN" altLang="en-US" sz="2000" i="1" dirty="0"/>
              </a:p>
            </p:txBody>
          </p:sp>
        </mc:Choice>
        <mc:Fallback xmlns="">
          <p:sp>
            <p:nvSpPr>
              <p:cNvPr id="11" name="文本框 10">
                <a:extLst>
                  <a:ext uri="{FF2B5EF4-FFF2-40B4-BE49-F238E27FC236}">
                    <a16:creationId xmlns:a16="http://schemas.microsoft.com/office/drawing/2014/main" id="{C9BBFDD6-A968-4B3A-B954-F10FE9E371F3}"/>
                  </a:ext>
                </a:extLst>
              </p:cNvPr>
              <p:cNvSpPr txBox="1">
                <a:spLocks noRot="1" noChangeAspect="1" noMove="1" noResize="1" noEditPoints="1" noAdjustHandles="1" noChangeArrowheads="1" noChangeShapeType="1" noTextEdit="1"/>
              </p:cNvSpPr>
              <p:nvPr/>
            </p:nvSpPr>
            <p:spPr>
              <a:xfrm>
                <a:off x="911715" y="5220206"/>
                <a:ext cx="10605097" cy="720710"/>
              </a:xfrm>
              <a:prstGeom prst="rect">
                <a:avLst/>
              </a:prstGeom>
              <a:blipFill>
                <a:blip r:embed="rId7"/>
                <a:stretch>
                  <a:fillRect l="-633" t="-2521" r="-748" b="-13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75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3036E378-0957-472C-A51E-D75897EF9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48" y="1441145"/>
            <a:ext cx="9118504" cy="455925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ECEBDA0-2F4A-4F5E-B6C8-417277FC3FA6}"/>
                  </a:ext>
                </a:extLst>
              </p:cNvPr>
              <p:cNvSpPr txBox="1"/>
              <p:nvPr/>
            </p:nvSpPr>
            <p:spPr>
              <a:xfrm>
                <a:off x="1182755" y="6000399"/>
                <a:ext cx="9826489"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When</a:t>
                </a:r>
                <a:r>
                  <a:rPr lang="en-US" altLang="zh-CN" sz="2000" dirty="0">
                    <a:cs typeface="Calibri" panose="020F0502020204030204" pitchFamily="34" charset="0"/>
                  </a:rPr>
                  <a:t> </a:t>
                </a:r>
                <a14:m>
                  <m:oMath xmlns:m="http://schemas.openxmlformats.org/officeDocument/2006/math">
                    <m:r>
                      <a:rPr lang="en-US" altLang="zh-CN" sz="2000" i="1" smtClean="0">
                        <a:latin typeface="Cambria Math" panose="02040503050406030204" pitchFamily="18" charset="0"/>
                        <a:cs typeface="Calibri" panose="020F0502020204030204" pitchFamily="34" charset="0"/>
                      </a:rPr>
                      <m:t>𝑘</m:t>
                    </m:r>
                    <m:r>
                      <a:rPr lang="en-US" altLang="zh-CN" sz="2000" i="1" smtClean="0">
                        <a:latin typeface="Cambria Math" panose="02040503050406030204" pitchFamily="18" charset="0"/>
                        <a:cs typeface="Calibri" panose="020F0502020204030204" pitchFamily="34" charset="0"/>
                      </a:rPr>
                      <m:t> </m:t>
                    </m:r>
                  </m:oMath>
                </a14:m>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=16, the reconstructed image is perceptual lossless compared with the original one.</a:t>
                </a:r>
                <a:endParaRPr lang="zh-CN" altLang="en-US"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mc:Choice>
        <mc:Fallback xmlns="">
          <p:sp>
            <p:nvSpPr>
              <p:cNvPr id="9" name="文本框 8">
                <a:extLst>
                  <a:ext uri="{FF2B5EF4-FFF2-40B4-BE49-F238E27FC236}">
                    <a16:creationId xmlns:a16="http://schemas.microsoft.com/office/drawing/2014/main" id="{FECEBDA0-2F4A-4F5E-B6C8-417277FC3FA6}"/>
                  </a:ext>
                </a:extLst>
              </p:cNvPr>
              <p:cNvSpPr txBox="1">
                <a:spLocks noRot="1" noChangeAspect="1" noMove="1" noResize="1" noEditPoints="1" noAdjustHandles="1" noChangeArrowheads="1" noChangeShapeType="1" noTextEdit="1"/>
              </p:cNvSpPr>
              <p:nvPr/>
            </p:nvSpPr>
            <p:spPr>
              <a:xfrm>
                <a:off x="1182755" y="6000399"/>
                <a:ext cx="9826489" cy="400110"/>
              </a:xfrm>
              <a:prstGeom prst="rect">
                <a:avLst/>
              </a:prstGeom>
              <a:blipFill>
                <a:blip r:embed="rId5"/>
                <a:stretch>
                  <a:fillRect l="-62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35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10" name="图片 9">
            <a:extLst>
              <a:ext uri="{FF2B5EF4-FFF2-40B4-BE49-F238E27FC236}">
                <a16:creationId xmlns:a16="http://schemas.microsoft.com/office/drawing/2014/main" id="{3C7FAA5D-533F-45EA-A5B4-66BC3842F9C2}"/>
              </a:ext>
            </a:extLst>
          </p:cNvPr>
          <p:cNvPicPr>
            <a:picLocks noChangeAspect="1"/>
          </p:cNvPicPr>
          <p:nvPr/>
        </p:nvPicPr>
        <p:blipFill rotWithShape="1">
          <a:blip r:embed="rId4">
            <a:extLst>
              <a:ext uri="{28A0092B-C50C-407E-A947-70E740481C1C}">
                <a14:useLocalDpi xmlns:a14="http://schemas.microsoft.com/office/drawing/2010/main" val="0"/>
              </a:ext>
            </a:extLst>
          </a:blip>
          <a:srcRect l="1150" r="1411"/>
          <a:stretch/>
        </p:blipFill>
        <p:spPr>
          <a:xfrm>
            <a:off x="71116" y="1572631"/>
            <a:ext cx="12049761" cy="3464936"/>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1F2741-4D4B-445E-A828-673FAE55F900}"/>
                  </a:ext>
                </a:extLst>
              </p:cNvPr>
              <p:cNvSpPr txBox="1"/>
              <p:nvPr/>
            </p:nvSpPr>
            <p:spPr>
              <a:xfrm>
                <a:off x="1182753" y="5167196"/>
                <a:ext cx="9826489" cy="967957"/>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When we take enough spectral components (first </a:t>
                </a:r>
                <a14:m>
                  <m:oMath xmlns:m="http://schemas.openxmlformats.org/officeDocument/2006/math">
                    <m:r>
                      <a:rPr lang="en-US" altLang="zh-CN" sz="2000">
                        <a:latin typeface="Cambria Math" panose="02040503050406030204" pitchFamily="18" charset="0"/>
                        <a:cs typeface="Calibri" panose="020F0502020204030204" pitchFamily="34" charset="0"/>
                      </a:rPr>
                      <m:t>𝐿</m:t>
                    </m:r>
                  </m:oMath>
                </a14:m>
                <a:r>
                  <a:rPr lang="en-US" altLang="zh-CN" sz="2000" dirty="0">
                    <a:latin typeface="Calibri" panose="020F0502020204030204" pitchFamily="34" charset="0"/>
                    <a:cs typeface="Calibri" panose="020F0502020204030204" pitchFamily="34" charset="0"/>
                  </a:rPr>
                  <a:t>) for image reconstruction, we will obtain the critical perceptual lossless (CPL) image. And </a:t>
                </a:r>
                <a14:m>
                  <m:oMath xmlns:m="http://schemas.openxmlformats.org/officeDocument/2006/math">
                    <m:r>
                      <a:rPr lang="en-US" altLang="zh-CN" sz="2000">
                        <a:latin typeface="Cambria Math" panose="02040503050406030204" pitchFamily="18" charset="0"/>
                        <a:cs typeface="Calibri" panose="020F0502020204030204" pitchFamily="34" charset="0"/>
                      </a:rPr>
                      <m:t>𝐿</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the critical point.</a:t>
                </a:r>
                <a:endParaRPr lang="zh-CN" altLang="en-US" sz="2000"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B21F2741-4D4B-445E-A828-673FAE55F900}"/>
                  </a:ext>
                </a:extLst>
              </p:cNvPr>
              <p:cNvSpPr txBox="1">
                <a:spLocks noRot="1" noChangeAspect="1" noMove="1" noResize="1" noEditPoints="1" noAdjustHandles="1" noChangeArrowheads="1" noChangeShapeType="1" noTextEdit="1"/>
              </p:cNvSpPr>
              <p:nvPr/>
            </p:nvSpPr>
            <p:spPr>
              <a:xfrm>
                <a:off x="1182753" y="5167196"/>
                <a:ext cx="9826489" cy="967957"/>
              </a:xfrm>
              <a:prstGeom prst="rect">
                <a:avLst/>
              </a:prstGeom>
              <a:blipFill>
                <a:blip r:embed="rId5"/>
                <a:stretch>
                  <a:fillRect l="-620" b="-10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2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10" name="图片 9">
            <a:extLst>
              <a:ext uri="{FF2B5EF4-FFF2-40B4-BE49-F238E27FC236}">
                <a16:creationId xmlns:a16="http://schemas.microsoft.com/office/drawing/2014/main" id="{4BAA6DBF-C241-4988-98C4-2E936D73A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 y="1682724"/>
            <a:ext cx="11407140" cy="3208020"/>
          </a:xfrm>
          <a:prstGeom prst="rect">
            <a:avLst/>
          </a:prstGeom>
        </p:spPr>
      </p:pic>
      <p:sp>
        <p:nvSpPr>
          <p:cNvPr id="11" name="文本框 10">
            <a:extLst>
              <a:ext uri="{FF2B5EF4-FFF2-40B4-BE49-F238E27FC236}">
                <a16:creationId xmlns:a16="http://schemas.microsoft.com/office/drawing/2014/main" id="{2E61A3FA-5FCB-4958-9DFF-68862EA218E0}"/>
              </a:ext>
            </a:extLst>
          </p:cNvPr>
          <p:cNvSpPr txBox="1"/>
          <p:nvPr/>
        </p:nvSpPr>
        <p:spPr>
          <a:xfrm>
            <a:off x="3359214" y="1318922"/>
            <a:ext cx="5737733" cy="400110"/>
          </a:xfrm>
          <a:prstGeom prst="rect">
            <a:avLst/>
          </a:prstGeom>
          <a:noFill/>
        </p:spPr>
        <p:txBody>
          <a:bodyPr wrap="square">
            <a:spAutoFit/>
          </a:bodyPr>
          <a:lstStyle/>
          <a:p>
            <a:r>
              <a:rPr lang="en-US" altLang="zh-CN" sz="2000" b="1" dirty="0"/>
              <a:t>Convergence Property of KLT Coefficient Energy</a:t>
            </a:r>
            <a:endParaRPr lang="zh-CN" altLang="en-US" sz="2000" b="1"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324F064-F097-4E08-9075-8791C5B8F9BE}"/>
                  </a:ext>
                </a:extLst>
              </p:cNvPr>
              <p:cNvSpPr txBox="1"/>
              <p:nvPr/>
            </p:nvSpPr>
            <p:spPr>
              <a:xfrm>
                <a:off x="923289" y="5020313"/>
                <a:ext cx="10345421" cy="161820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for spectral component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𝑆</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𝑠</m:t>
                        </m:r>
                        <m:r>
                          <a:rPr lang="en-US" altLang="zh-CN" sz="2000" i="1">
                            <a:latin typeface="Cambria Math" panose="02040503050406030204" pitchFamily="18" charset="0"/>
                          </a:rPr>
                          <m:t>=1</m:t>
                        </m:r>
                      </m:sub>
                      <m:sup>
                        <m:r>
                          <a:rPr lang="en-US" altLang="zh-CN" sz="2000" i="1">
                            <a:latin typeface="Cambria Math" panose="02040503050406030204" pitchFamily="18" charset="0"/>
                          </a:rPr>
                          <m:t>𝑆</m:t>
                        </m:r>
                      </m:sup>
                      <m:e>
                        <m:r>
                          <a:rPr lang="en-US" altLang="zh-CN" sz="2000" b="1">
                            <a:latin typeface="Cambria Math" panose="02040503050406030204" pitchFamily="18" charset="0"/>
                          </a:rPr>
                          <m:t>𝐘</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e>
                    </m:nary>
                    <m:r>
                      <a:rPr lang="en-US" altLang="zh-CN" sz="2000" i="1">
                        <a:latin typeface="Cambria Math" panose="02040503050406030204" pitchFamily="18" charset="0"/>
                      </a:rPr>
                      <m:t>, </m:t>
                    </m:r>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a:latin typeface="Cambria Math" panose="02040503050406030204" pitchFamily="18" charset="0"/>
                      </a:rPr>
                      <m:t>𝐾</m:t>
                    </m:r>
                  </m:oMath>
                </a14:m>
                <a:r>
                  <a:rPr lang="en-US" altLang="zh-CN" sz="2000" dirty="0">
                    <a:latin typeface="Calibri" panose="020F0502020204030204" pitchFamily="34" charset="0"/>
                  </a:rPr>
                  <a:t>.</a:t>
                </a:r>
              </a:p>
              <a:p>
                <a:r>
                  <a:rPr lang="en-US" altLang="zh-CN" sz="2000" dirty="0">
                    <a:latin typeface="Calibri" panose="020F0502020204030204" pitchFamily="34" charset="0"/>
                    <a:cs typeface="Calibri" panose="020F0502020204030204" pitchFamily="34" charset="0"/>
                  </a:rPr>
                  <a:t>The normalized KLT 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𝑘</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𝐾</m:t>
                            </m:r>
                          </m:sub>
                        </m:sSub>
                      </m:den>
                    </m:f>
                    <m:r>
                      <a:rPr lang="en-US" altLang="zh-CN" sz="2000" b="0" i="1" smtClean="0">
                        <a:latin typeface="Cambria Math" panose="02040503050406030204" pitchFamily="18" charset="0"/>
                      </a:rPr>
                      <m:t> </m:t>
                    </m:r>
                    <m:r>
                      <a:rPr lang="en-US" altLang="zh-CN" sz="2000" i="1">
                        <a:latin typeface="Cambria Math" panose="02040503050406030204" pitchFamily="18" charset="0"/>
                      </a:rPr>
                      <m:t>, </m:t>
                    </m:r>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smtClean="0">
                        <a:latin typeface="Cambria Math" panose="02040503050406030204" pitchFamily="18" charset="0"/>
                      </a:rPr>
                      <m:t>𝐾</m:t>
                    </m:r>
                  </m:oMath>
                </a14:m>
                <a:r>
                  <a:rPr lang="en-US" altLang="zh-CN" sz="2000" dirty="0">
                    <a:latin typeface="Calibri" panose="020F0502020204030204" pitchFamily="34" charset="0"/>
                  </a:rPr>
                  <a:t>.</a:t>
                </a:r>
              </a:p>
              <a:p>
                <a:r>
                  <a:rPr lang="en-US" altLang="zh-CN" sz="2000" dirty="0">
                    <a:latin typeface="Calibri" panose="020F0502020204030204" pitchFamily="34" charset="0"/>
                  </a:rPr>
                  <a:t>The</a:t>
                </a:r>
                <a:r>
                  <a:rPr lang="zh-CN" altLang="en-US" sz="2000" dirty="0">
                    <a:latin typeface="Calibri" panose="020F0502020204030204" pitchFamily="34" charset="0"/>
                  </a:rPr>
                  <a:t> </a:t>
                </a:r>
                <a:r>
                  <a:rPr lang="en-US" altLang="zh-CN" sz="2000" dirty="0">
                    <a:latin typeface="Calibri" panose="020F0502020204030204" pitchFamily="34" charset="0"/>
                  </a:rPr>
                  <a:t>cumulative</a:t>
                </a:r>
                <a:r>
                  <a:rPr lang="zh-CN" altLang="en-US" sz="2000" dirty="0">
                    <a:latin typeface="Calibri" panose="020F0502020204030204" pitchFamily="34" charset="0"/>
                  </a:rPr>
                  <a:t> </a:t>
                </a:r>
                <a:r>
                  <a:rPr lang="en-US" altLang="zh-CN" sz="2000" dirty="0">
                    <a:latin typeface="Calibri" panose="020F0502020204030204" pitchFamily="34" charset="0"/>
                  </a:rPr>
                  <a:t>normalized</a:t>
                </a:r>
                <a:r>
                  <a:rPr lang="zh-CN" altLang="en-US" sz="2000" dirty="0">
                    <a:latin typeface="Calibri" panose="020F0502020204030204" pitchFamily="34" charset="0"/>
                  </a:rPr>
                  <a:t> </a:t>
                </a:r>
                <a:r>
                  <a:rPr lang="en-US" altLang="zh-CN" sz="2000" dirty="0">
                    <a:latin typeface="Calibri" panose="020F0502020204030204" pitchFamily="34" charset="0"/>
                  </a:rPr>
                  <a:t>KLT</a:t>
                </a:r>
                <a:r>
                  <a:rPr lang="zh-CN" altLang="en-US" sz="2000" dirty="0">
                    <a:latin typeface="Calibri" panose="020F0502020204030204" pitchFamily="34" charset="0"/>
                  </a:rPr>
                  <a:t> </a:t>
                </a:r>
                <a:r>
                  <a:rPr lang="en-US" altLang="zh-CN" sz="2000" dirty="0">
                    <a:latin typeface="Calibri" panose="020F0502020204030204" pitchFamily="34" charset="0"/>
                    <a:cs typeface="Calibri" panose="020F0502020204030204" pitchFamily="34" charset="0"/>
                  </a:rPr>
                  <a:t>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rPr>
                  <a:t> ,</a:t>
                </a:r>
                <a:r>
                  <a:rPr lang="en-US" altLang="zh-CN" sz="2000" dirty="0"/>
                  <a:t> </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a:latin typeface="Cambria Math" panose="02040503050406030204" pitchFamily="18" charset="0"/>
                      </a:rPr>
                      <m:t>𝐾</m:t>
                    </m:r>
                  </m:oMath>
                </a14:m>
                <a:r>
                  <a:rPr lang="en-US" altLang="zh-CN" sz="2000" dirty="0">
                    <a:latin typeface="Calibri" panose="020F0502020204030204" pitchFamily="34" charset="0"/>
                  </a:rPr>
                  <a:t>.</a:t>
                </a: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rPr>
                  <a:t> gradually converges which refers to reconstructed image becomes closer to the original one.</a:t>
                </a:r>
              </a:p>
            </p:txBody>
          </p:sp>
        </mc:Choice>
        <mc:Fallback xmlns="">
          <p:sp>
            <p:nvSpPr>
              <p:cNvPr id="13" name="文本框 12">
                <a:extLst>
                  <a:ext uri="{FF2B5EF4-FFF2-40B4-BE49-F238E27FC236}">
                    <a16:creationId xmlns:a16="http://schemas.microsoft.com/office/drawing/2014/main" id="{0324F064-F097-4E08-9075-8791C5B8F9BE}"/>
                  </a:ext>
                </a:extLst>
              </p:cNvPr>
              <p:cNvSpPr txBox="1">
                <a:spLocks noRot="1" noChangeAspect="1" noMove="1" noResize="1" noEditPoints="1" noAdjustHandles="1" noChangeArrowheads="1" noChangeShapeType="1" noTextEdit="1"/>
              </p:cNvSpPr>
              <p:nvPr/>
            </p:nvSpPr>
            <p:spPr>
              <a:xfrm>
                <a:off x="923289" y="5020313"/>
                <a:ext cx="10345421" cy="1618200"/>
              </a:xfrm>
              <a:prstGeom prst="rect">
                <a:avLst/>
              </a:prstGeom>
              <a:blipFill>
                <a:blip r:embed="rId5"/>
                <a:stretch>
                  <a:fillRect l="-589" t="-26415" b="-60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C8FA40D-7B56-4292-97C7-51F2CF1E0964}"/>
                  </a:ext>
                </a:extLst>
              </p:cNvPr>
              <p:cNvSpPr txBox="1"/>
              <p:nvPr/>
            </p:nvSpPr>
            <p:spPr>
              <a:xfrm>
                <a:off x="1971041" y="2537934"/>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2C8FA40D-7B56-4292-97C7-51F2CF1E0964}"/>
                  </a:ext>
                </a:extLst>
              </p:cNvPr>
              <p:cNvSpPr txBox="1">
                <a:spLocks noRot="1" noChangeAspect="1" noMove="1" noResize="1" noEditPoints="1" noAdjustHandles="1" noChangeArrowheads="1" noChangeShapeType="1" noTextEdit="1"/>
              </p:cNvSpPr>
              <p:nvPr/>
            </p:nvSpPr>
            <p:spPr>
              <a:xfrm>
                <a:off x="1971041" y="2537934"/>
                <a:ext cx="650240" cy="461665"/>
              </a:xfrm>
              <a:prstGeom prst="rect">
                <a:avLst/>
              </a:prstGeom>
              <a:blipFill>
                <a:blip r:embed="rId6"/>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DBA17A4-71A4-4453-A9DC-EF8D5E4F3CF3}"/>
                  </a:ext>
                </a:extLst>
              </p:cNvPr>
              <p:cNvSpPr txBox="1"/>
              <p:nvPr/>
            </p:nvSpPr>
            <p:spPr>
              <a:xfrm>
                <a:off x="5902961" y="2534934"/>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2DBA17A4-71A4-4453-A9DC-EF8D5E4F3CF3}"/>
                  </a:ext>
                </a:extLst>
              </p:cNvPr>
              <p:cNvSpPr txBox="1">
                <a:spLocks noRot="1" noChangeAspect="1" noMove="1" noResize="1" noEditPoints="1" noAdjustHandles="1" noChangeArrowheads="1" noChangeShapeType="1" noTextEdit="1"/>
              </p:cNvSpPr>
              <p:nvPr/>
            </p:nvSpPr>
            <p:spPr>
              <a:xfrm>
                <a:off x="5902961" y="2534934"/>
                <a:ext cx="650240" cy="461665"/>
              </a:xfrm>
              <a:prstGeom prst="rect">
                <a:avLst/>
              </a:prstGeom>
              <a:blipFill>
                <a:blip r:embed="rId7"/>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74B9D3B-6AB4-45EE-A807-F732E65E3816}"/>
                  </a:ext>
                </a:extLst>
              </p:cNvPr>
              <p:cNvSpPr txBox="1"/>
              <p:nvPr/>
            </p:nvSpPr>
            <p:spPr>
              <a:xfrm>
                <a:off x="9834881" y="2534933"/>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7" name="文本框 16">
                <a:extLst>
                  <a:ext uri="{FF2B5EF4-FFF2-40B4-BE49-F238E27FC236}">
                    <a16:creationId xmlns:a16="http://schemas.microsoft.com/office/drawing/2014/main" id="{074B9D3B-6AB4-45EE-A807-F732E65E3816}"/>
                  </a:ext>
                </a:extLst>
              </p:cNvPr>
              <p:cNvSpPr txBox="1">
                <a:spLocks noRot="1" noChangeAspect="1" noMove="1" noResize="1" noEditPoints="1" noAdjustHandles="1" noChangeArrowheads="1" noChangeShapeType="1" noTextEdit="1"/>
              </p:cNvSpPr>
              <p:nvPr/>
            </p:nvSpPr>
            <p:spPr>
              <a:xfrm>
                <a:off x="9834881" y="2534933"/>
                <a:ext cx="650240" cy="461665"/>
              </a:xfrm>
              <a:prstGeom prst="rect">
                <a:avLst/>
              </a:prstGeom>
              <a:blipFill>
                <a:blip r:embed="rId8"/>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9297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TotalTime>
  <Words>1753</Words>
  <Application>Microsoft Office PowerPoint</Application>
  <PresentationFormat>宽屏</PresentationFormat>
  <Paragraphs>187</Paragraphs>
  <Slides>25</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NimbusRomNo9L-Regu</vt:lpstr>
      <vt:lpstr>NimbusRomNo9L-ReguItal</vt:lpstr>
      <vt:lpstr>等线</vt:lpstr>
      <vt:lpstr>等线 Light</vt:lpstr>
      <vt:lpstr>微软雅黑</vt:lpstr>
      <vt:lpstr>Arial</vt:lpstr>
      <vt:lpstr>Calibri</vt:lpstr>
      <vt:lpstr>Cambria Math</vt:lpstr>
      <vt:lpstr>Times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震涛 刘</dc:creator>
  <cp:lastModifiedBy>震涛 刘</cp:lastModifiedBy>
  <cp:revision>1223</cp:revision>
  <dcterms:created xsi:type="dcterms:W3CDTF">2022-04-21T06:37:06Z</dcterms:created>
  <dcterms:modified xsi:type="dcterms:W3CDTF">2022-05-01T08:06:10Z</dcterms:modified>
</cp:coreProperties>
</file>